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56" r:id="rId4"/>
    <p:sldId id="261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3C6C"/>
    <a:srgbClr val="BAE0ED"/>
    <a:srgbClr val="F0C04B"/>
    <a:srgbClr val="353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ACBB4-DED5-F618-D180-09CCA4EA4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139" y="1214438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rgbClr val="353C6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B2799C-3E76-9A69-12FE-8225B7404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7139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555D7780-192E-DD01-F1AC-D0DA92A30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9974" y="4301089"/>
            <a:ext cx="5324061" cy="5324061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A21F96C-5CAB-C0D8-7451-E8EA3BAD4E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7209" y="2295041"/>
            <a:ext cx="4012096" cy="401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6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852FB-5597-E05C-993C-EBDEE232D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CA1E6-226B-70E4-F38D-C8D2B6491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F4B52A-2E92-4E28-B6E9-F0F53CCF1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4E027-36CB-3F24-2DD5-FF1D5F077F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D12C89-3A81-90DF-4DB7-DBF748F9BF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7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25B39-CB43-79DA-2F6D-300AE50FE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07176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FDC3D8-8D39-FA93-9DBF-DE918F1C2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97845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34D07DF-CB46-EE4B-81F2-0EC9373D1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9977" y="1697866"/>
            <a:ext cx="4143600" cy="41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27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25B39-CB43-79DA-2F6D-300AE50FE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07176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FDC3D8-8D39-FA93-9DBF-DE918F1C2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97845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0F5AEA8-7994-92D2-C26C-F5B9E7FAAE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9977" y="1698857"/>
            <a:ext cx="4140000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92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25B39-CB43-79DA-2F6D-300AE50FE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07176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FDC3D8-8D39-FA93-9DBF-DE918F1C2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97845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F80D8C53-C50D-D724-2652-CBFE5A4104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5538" y="1713427"/>
            <a:ext cx="4140000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28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25B39-CB43-79DA-2F6D-300AE50FE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07176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4FD3D54-56E1-BE60-E245-7F551C8340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3832" y="1715133"/>
            <a:ext cx="4140000" cy="4140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FDC3D8-8D39-FA93-9DBF-DE918F1C2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97845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3709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25B39-CB43-79DA-2F6D-300AE50FE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07176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FDC3D8-8D39-FA93-9DBF-DE918F1C2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97845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E40AE81-C46A-2107-BB5A-74AA05C498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7244" y="1715133"/>
            <a:ext cx="4140000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76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25B39-CB43-79DA-2F6D-300AE50FE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07176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FDC3D8-8D39-FA93-9DBF-DE918F1C2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97845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DCA8D967-BE04-7FF0-DD7E-C459B4AE5F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5538" y="1718648"/>
            <a:ext cx="4140000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67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25B39-CB43-79DA-2F6D-300AE50FE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07176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FDC3D8-8D39-FA93-9DBF-DE918F1C2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97845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BE06499-3300-57A2-CC9A-CD5E6E54E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5538" y="1713427"/>
            <a:ext cx="4140000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21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25B39-CB43-79DA-2F6D-300AE50FE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07176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FDC3D8-8D39-FA93-9DBF-DE918F1C2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97845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43254FD-4656-4F58-F448-7480F3601F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5538" y="1713427"/>
            <a:ext cx="4140000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46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ACBB4-DED5-F618-D180-09CCA4EA4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139" y="1214438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rgbClr val="353C6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B2799C-3E76-9A69-12FE-8225B7404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7139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D2F5BBD-B80C-223F-A14E-7F495B762F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9602" y="2937164"/>
            <a:ext cx="4156362" cy="415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8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78D1F-84BB-D019-CAAD-2B5BE9C6D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92295"/>
            <a:ext cx="10515600" cy="2298484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53C6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7A151-A0DB-DB15-DD84-3267D69CD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97965"/>
            <a:ext cx="10515600" cy="108000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3316F84-AD29-C623-5002-FCD447FD5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4588" y="5005893"/>
            <a:ext cx="1080000" cy="10800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2635E08-FE6B-6E2A-5610-364035ED73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85979" y="5005893"/>
            <a:ext cx="1080000" cy="1080000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68FE8F12-698C-399F-2C8D-6FD1F879E3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7370" y="5005893"/>
            <a:ext cx="1080000" cy="1080000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48BBE62A-3E01-E6AA-0C05-A03A1857D53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68761" y="5009650"/>
            <a:ext cx="1080000" cy="1080000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2D51407C-259F-7666-4D8F-B0C444201A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160152" y="5009650"/>
            <a:ext cx="1080000" cy="1080000"/>
          </a:xfrm>
          <a:prstGeom prst="rect">
            <a:avLst/>
          </a:prstGeom>
        </p:spPr>
      </p:pic>
      <p:pic>
        <p:nvPicPr>
          <p:cNvPr id="18" name="Picture 1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0F00CA73-1BFA-DB0B-B5EF-0AD9CFB71D4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049068" y="5005893"/>
            <a:ext cx="1080000" cy="1080000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665B4497-86A1-143C-C2DA-A93A15C424D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940459" y="5005893"/>
            <a:ext cx="1080000" cy="1080000"/>
          </a:xfrm>
          <a:prstGeom prst="rect">
            <a:avLst/>
          </a:prstGeom>
        </p:spPr>
      </p:pic>
      <p:pic>
        <p:nvPicPr>
          <p:cNvPr id="22" name="Picture 2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C7BD857-FFF2-3D23-ED24-5190C104DDE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31850" y="500965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3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rgbClr val="BAE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78D1F-84BB-D019-CAAD-2B5BE9C6D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92295"/>
            <a:ext cx="10515600" cy="2298484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53C6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7A151-A0DB-DB15-DD84-3267D69CD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97965"/>
            <a:ext cx="10515600" cy="108000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97634817-DD10-B9B4-CCCF-36968BC90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8190" y="5025955"/>
            <a:ext cx="1022350" cy="1079500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493AFDFF-BEC7-DAFA-F342-36C987FDE5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22984" y="5025955"/>
            <a:ext cx="1022350" cy="1079500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F8761E34-2B8C-20A4-0595-730E91AE3C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27442" y="5025955"/>
            <a:ext cx="1022350" cy="1079500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25AAE170-7183-F0FA-A7D6-FEA6FDD24CB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06064" y="5025955"/>
            <a:ext cx="1022350" cy="1079500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8B9C80-1380-3E79-0BFC-3753F3E44C9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31850" y="5025955"/>
            <a:ext cx="1022350" cy="1079500"/>
          </a:xfrm>
          <a:prstGeom prst="rect">
            <a:avLst/>
          </a:prstGeom>
        </p:spPr>
      </p:pic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id="{4DC85E3F-42AE-DF77-438C-B0A010AE3A3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140540" y="5025955"/>
            <a:ext cx="1022824" cy="1080000"/>
          </a:xfrm>
          <a:prstGeom prst="rect">
            <a:avLst/>
          </a:prstGeom>
        </p:spPr>
      </p:pic>
      <p:pic>
        <p:nvPicPr>
          <p:cNvPr id="25" name="Picture 2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9CF3981-DA43-C57B-1B25-52786FF272A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095840" y="5025955"/>
            <a:ext cx="1022350" cy="1079500"/>
          </a:xfrm>
          <a:prstGeom prst="rect">
            <a:avLst/>
          </a:prstGeom>
        </p:spPr>
      </p:pic>
      <p:pic>
        <p:nvPicPr>
          <p:cNvPr id="27" name="Picture 26" descr="Shape&#10;&#10;Description automatically generated with medium confidence">
            <a:extLst>
              <a:ext uri="{FF2B5EF4-FFF2-40B4-BE49-F238E27FC236}">
                <a16:creationId xmlns:a16="http://schemas.microsoft.com/office/drawing/2014/main" id="{A677C961-9FBD-976F-44B9-20AEAE1772D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313870" y="5025955"/>
            <a:ext cx="102235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78D1F-84BB-D019-CAAD-2B5BE9C6D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92295"/>
            <a:ext cx="10515600" cy="2298484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53C6D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7A151-A0DB-DB15-DD84-3267D69CD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97965"/>
            <a:ext cx="10515600" cy="108000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97634817-DD10-B9B4-CCCF-36968BC90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8190" y="5025955"/>
            <a:ext cx="1022350" cy="1079500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493AFDFF-BEC7-DAFA-F342-36C987FDE5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22984" y="5025955"/>
            <a:ext cx="1022350" cy="1079500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F8761E34-2B8C-20A4-0595-730E91AE3C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27442" y="5025955"/>
            <a:ext cx="1022350" cy="1079500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25AAE170-7183-F0FA-A7D6-FEA6FDD24CB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06064" y="5025955"/>
            <a:ext cx="1022350" cy="1079500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id="{B78B9C80-1380-3E79-0BFC-3753F3E44C9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31850" y="5025955"/>
            <a:ext cx="1022350" cy="1079500"/>
          </a:xfrm>
          <a:prstGeom prst="rect">
            <a:avLst/>
          </a:prstGeom>
        </p:spPr>
      </p:pic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id="{4DC85E3F-42AE-DF77-438C-B0A010AE3A3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140540" y="5025955"/>
            <a:ext cx="1022824" cy="1080000"/>
          </a:xfrm>
          <a:prstGeom prst="rect">
            <a:avLst/>
          </a:prstGeom>
        </p:spPr>
      </p:pic>
      <p:pic>
        <p:nvPicPr>
          <p:cNvPr id="25" name="Picture 2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9CF3981-DA43-C57B-1B25-52786FF272A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095840" y="5025955"/>
            <a:ext cx="1022350" cy="1079500"/>
          </a:xfrm>
          <a:prstGeom prst="rect">
            <a:avLst/>
          </a:prstGeom>
        </p:spPr>
      </p:pic>
      <p:pic>
        <p:nvPicPr>
          <p:cNvPr id="27" name="Picture 26" descr="Shape&#10;&#10;Description automatically generated with medium confidence">
            <a:extLst>
              <a:ext uri="{FF2B5EF4-FFF2-40B4-BE49-F238E27FC236}">
                <a16:creationId xmlns:a16="http://schemas.microsoft.com/office/drawing/2014/main" id="{A677C961-9FBD-976F-44B9-20AEAE1772D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313870" y="5025955"/>
            <a:ext cx="102235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4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E4FC1-09C3-4549-0B7C-FE7BB7E36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1E3E9-DCEB-9B93-BA2A-24388B807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44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E4FC1-09C3-4549-0B7C-FE7BB7E36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08818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1E3E9-DCEB-9B93-BA2A-24388B807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4608" y="1825625"/>
            <a:ext cx="8208818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A71F063-99E5-D628-B42A-0219856331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8074" y="1825625"/>
            <a:ext cx="3664238" cy="366423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5086ABA-B970-8EAB-7514-42BEFACD75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4382" y="4251036"/>
            <a:ext cx="4121727" cy="4121727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DC289855-C6E5-0CCD-568B-3AF1B1B978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46464" y="5165435"/>
            <a:ext cx="2292927" cy="229292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4749B355-14C9-451E-91E7-82AA37EBF6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63646" y="2029691"/>
            <a:ext cx="2798617" cy="279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3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rgbClr val="F0C04B">
            <a:alpha val="5015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ight&#10;&#10;Description automatically generated">
            <a:extLst>
              <a:ext uri="{FF2B5EF4-FFF2-40B4-BE49-F238E27FC236}">
                <a16:creationId xmlns:a16="http://schemas.microsoft.com/office/drawing/2014/main" id="{E0F3FCD3-B193-D0E0-523A-6F228A70F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52697" y="1970629"/>
            <a:ext cx="8682542" cy="8682542"/>
          </a:xfrm>
          <a:prstGeom prst="rect">
            <a:avLst/>
          </a:prstGeom>
        </p:spPr>
      </p:pic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id="{32F92A69-7BBE-93B0-7598-9518EA23B7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33056" y="-3846547"/>
            <a:ext cx="11634352" cy="116343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0E4FC1-09C3-4549-0B7C-FE7BB7E36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08818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1E3E9-DCEB-9B93-BA2A-24388B807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453577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8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FD96A-B757-87D6-703F-6584683E6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897E-5825-D9FA-AC31-8098FE40F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0D24E-40A6-63D4-785F-BD11E11C6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5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542B6-279C-E082-6BC2-90D3D4C3E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0323F2D-B1CE-B31F-6022-71CCE16B3EA1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196432" y="185738"/>
            <a:ext cx="2654113" cy="855984"/>
          </a:xfrm>
          <a:prstGeom prst="rect">
            <a:avLst/>
          </a:prstGeom>
        </p:spPr>
      </p:pic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325ED089-D383-1337-43B6-AA729EEF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247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9D9C04F7-E6FB-266A-92A0-8688556B5F48}"/>
              </a:ext>
            </a:extLst>
          </p:cNvPr>
          <p:cNvSpPr txBox="1">
            <a:spLocks/>
          </p:cNvSpPr>
          <p:nvPr userDrawn="1"/>
        </p:nvSpPr>
        <p:spPr>
          <a:xfrm>
            <a:off x="835788" y="63103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353C6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/>
              <a:t>Everybody deserves Gold Standard care at the end of their life.</a:t>
            </a:r>
          </a:p>
        </p:txBody>
      </p:sp>
    </p:spTree>
    <p:extLst>
      <p:ext uri="{BB962C8B-B14F-4D97-AF65-F5344CB8AC3E}">
        <p14:creationId xmlns:p14="http://schemas.microsoft.com/office/powerpoint/2010/main" val="92311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1" r:id="rId3"/>
    <p:sldLayoutId id="2147483668" r:id="rId4"/>
    <p:sldLayoutId id="2147483669" r:id="rId5"/>
    <p:sldLayoutId id="2147483665" r:id="rId6"/>
    <p:sldLayoutId id="2147483650" r:id="rId7"/>
    <p:sldLayoutId id="2147483667" r:id="rId8"/>
    <p:sldLayoutId id="2147483652" r:id="rId9"/>
    <p:sldLayoutId id="2147483653" r:id="rId10"/>
    <p:sldLayoutId id="2147483656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53C6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1B1F8-0EEE-B331-752B-ECFA91BC3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139" y="1214438"/>
            <a:ext cx="6189636" cy="2387600"/>
          </a:xfrm>
        </p:spPr>
        <p:txBody>
          <a:bodyPr/>
          <a:lstStyle/>
          <a:p>
            <a:r>
              <a:rPr lang="en-US"/>
              <a:t>End of life care survey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9CFA29-4999-035F-E925-2451B0666E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64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1054B-263B-1EC8-8401-0CB791F09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0F3F3-24CA-4ADD-D1CF-2FDA367CC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Survey sent to 1,000 people</a:t>
            </a:r>
          </a:p>
          <a:p>
            <a:r>
              <a:rPr lang="en-GB"/>
              <a:t>Even split across genders and age groups</a:t>
            </a:r>
          </a:p>
          <a:p>
            <a:r>
              <a:rPr lang="en-GB"/>
              <a:t>Covering the four nations</a:t>
            </a:r>
          </a:p>
        </p:txBody>
      </p:sp>
    </p:spTree>
    <p:extLst>
      <p:ext uri="{BB962C8B-B14F-4D97-AF65-F5344CB8AC3E}">
        <p14:creationId xmlns:p14="http://schemas.microsoft.com/office/powerpoint/2010/main" val="94994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diagram, screenshot, line, circle&#10;&#10;Description automatically generated">
            <a:extLst>
              <a:ext uri="{FF2B5EF4-FFF2-40B4-BE49-F238E27FC236}">
                <a16:creationId xmlns:a16="http://schemas.microsoft.com/office/drawing/2014/main" id="{FCAA7846-F55D-63FE-85B2-575F161E31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71885" y="3258543"/>
            <a:ext cx="7648230" cy="2876039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E7EBFD-767F-3591-9FF1-C52A53109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279272"/>
            <a:ext cx="10515600" cy="2464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>
                <a:solidFill>
                  <a:srgbClr val="353C6C"/>
                </a:solidFill>
              </a:rPr>
              <a:t>End of life care is support for people who are in the last years of their life. The Gold Standards Framework is a leading training provider for staff who care for people in their last years. The framework aims to ensure people </a:t>
            </a:r>
            <a:br>
              <a:rPr lang="en-GB" sz="2400">
                <a:solidFill>
                  <a:srgbClr val="353C6C"/>
                </a:solidFill>
              </a:rPr>
            </a:br>
            <a:r>
              <a:rPr lang="en-GB" sz="2400">
                <a:solidFill>
                  <a:srgbClr val="353C6C"/>
                </a:solidFill>
              </a:rPr>
              <a:t>live well and die well in the place and manner of their choosing. If you were able to choose, where would you prefer to die? </a:t>
            </a:r>
          </a:p>
        </p:txBody>
      </p:sp>
    </p:spTree>
    <p:extLst>
      <p:ext uri="{BB962C8B-B14F-4D97-AF65-F5344CB8AC3E}">
        <p14:creationId xmlns:p14="http://schemas.microsoft.com/office/powerpoint/2010/main" val="414654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E7EBFD-767F-3591-9FF1-C52A53109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279272"/>
            <a:ext cx="10515600" cy="2464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>
                <a:solidFill>
                  <a:srgbClr val="353C6C"/>
                </a:solidFill>
              </a:rPr>
              <a:t>To what extent, if at all, are you aware of the care and support available to you when nearing the end of your life? </a:t>
            </a:r>
          </a:p>
        </p:txBody>
      </p:sp>
      <p:pic>
        <p:nvPicPr>
          <p:cNvPr id="7" name="Picture 6" descr="A blue pie chart with white text&#10;&#10;Description automatically generated with low confidence">
            <a:extLst>
              <a:ext uri="{FF2B5EF4-FFF2-40B4-BE49-F238E27FC236}">
                <a16:creationId xmlns:a16="http://schemas.microsoft.com/office/drawing/2014/main" id="{3A354FF9-3DE5-C82D-CD48-E7E8C4D10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50" y="2505281"/>
            <a:ext cx="76327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68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E7EBFD-767F-3591-9FF1-C52A53109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279272"/>
            <a:ext cx="10515600" cy="2464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>
                <a:solidFill>
                  <a:srgbClr val="353C6C"/>
                </a:solidFill>
              </a:rPr>
              <a:t>Which of the following statements is closest to your view? </a:t>
            </a:r>
          </a:p>
        </p:txBody>
      </p:sp>
      <p:pic>
        <p:nvPicPr>
          <p:cNvPr id="3" name="Picture 2" descr="A blue pie chart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BC9BD367-CE90-B6E2-8B3C-5AB7F05BC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511583"/>
            <a:ext cx="7772400" cy="331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16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E7EBFD-767F-3591-9FF1-C52A53109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279272"/>
            <a:ext cx="10515600" cy="2464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>
                <a:solidFill>
                  <a:srgbClr val="353C6C"/>
                </a:solidFill>
              </a:rPr>
              <a:t>Which of the following statements is closest to your view? </a:t>
            </a:r>
          </a:p>
        </p:txBody>
      </p:sp>
      <p:pic>
        <p:nvPicPr>
          <p:cNvPr id="4" name="Picture 3" descr="A blue pie chart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F22F88D1-5239-706A-5B4D-5A6DE4905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511583"/>
            <a:ext cx="7772400" cy="331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69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756C01D-2A06-1B4A-91F5-1873424ECA22}" vid="{06241A11-7E76-AC41-B00F-2CB29313AFD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88BF8DA452314BBACE82926C82066E" ma:contentTypeVersion="17" ma:contentTypeDescription="Create a new document." ma:contentTypeScope="" ma:versionID="3123d6bd48016937ccebc085c9ac5b47">
  <xsd:schema xmlns:xsd="http://www.w3.org/2001/XMLSchema" xmlns:xs="http://www.w3.org/2001/XMLSchema" xmlns:p="http://schemas.microsoft.com/office/2006/metadata/properties" xmlns:ns2="21d83af8-fa94-41b0-acb5-346af3b903d5" xmlns:ns3="f407a1bc-779b-4c22-86cd-ff6d70ed0f4e" targetNamespace="http://schemas.microsoft.com/office/2006/metadata/properties" ma:root="true" ma:fieldsID="1a13c9865ea4508c22772e8944c75241" ns2:_="" ns3:_="">
    <xsd:import namespace="21d83af8-fa94-41b0-acb5-346af3b903d5"/>
    <xsd:import namespace="f407a1bc-779b-4c22-86cd-ff6d70ed0f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d83af8-fa94-41b0-acb5-346af3b903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789a5e1-3755-4873-83f6-9f9d52ea85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7a1bc-779b-4c22-86cd-ff6d70ed0f4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46973e0-98a9-43b0-af95-da0471350741}" ma:internalName="TaxCatchAll" ma:showField="CatchAllData" ma:web="f407a1bc-779b-4c22-86cd-ff6d70ed0f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DA7CCD-EE81-4242-BDBF-3A1D3EE44087}">
  <ds:schemaRefs>
    <ds:schemaRef ds:uri="21d83af8-fa94-41b0-acb5-346af3b903d5"/>
    <ds:schemaRef ds:uri="f407a1bc-779b-4c22-86cd-ff6d70ed0f4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B0E6E34-422A-421F-AF4C-C4347AD2F0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145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End of life care survey results</vt:lpstr>
      <vt:lpstr>Methodology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of life care survey results</dc:title>
  <dc:creator>Jennifer Ross</dc:creator>
  <cp:lastModifiedBy>Ann-Marie Lawrence</cp:lastModifiedBy>
  <cp:revision>1</cp:revision>
  <dcterms:created xsi:type="dcterms:W3CDTF">2023-06-21T00:48:25Z</dcterms:created>
  <dcterms:modified xsi:type="dcterms:W3CDTF">2023-11-06T14:37:51Z</dcterms:modified>
</cp:coreProperties>
</file>