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1" r:id="rId12"/>
    <p:sldId id="270" r:id="rId13"/>
    <p:sldId id="272" r:id="rId14"/>
    <p:sldId id="25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DF8F-2FE3-4039-B230-76CFD4A15876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72DE8-271B-498F-9080-8C31766F0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59A61-B004-4797-9009-6891AC4FDB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5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Literature and art are better portraits of the transcendent,</a:t>
            </a:r>
            <a:r>
              <a:rPr lang="en-GB" baseline="0" dirty="0"/>
              <a:t> but readers are fewer.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A795-1A3D-434B-AA0E-94D70DF8E3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0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baseline="0" dirty="0"/>
              <a:t> C awareness of death</a:t>
            </a:r>
          </a:p>
          <a:p>
            <a:pPr marL="191335" indent="-191335">
              <a:buFontTx/>
              <a:buChar char="-"/>
            </a:pPr>
            <a:r>
              <a:rPr lang="en-GB" baseline="0" dirty="0"/>
              <a:t>Bad Deaths on screen</a:t>
            </a:r>
          </a:p>
          <a:p>
            <a:pPr marL="191335" indent="-191335">
              <a:buFontTx/>
              <a:buChar char="-"/>
            </a:pPr>
            <a:r>
              <a:rPr lang="en-GB" baseline="0" dirty="0"/>
              <a:t>Unhelpful media reports</a:t>
            </a:r>
          </a:p>
          <a:p>
            <a:pPr marL="191335" indent="-191335">
              <a:buFontTx/>
              <a:buChar char="-"/>
            </a:pPr>
            <a:r>
              <a:rPr lang="en-GB" baseline="0" dirty="0"/>
              <a:t>Death-as-Entertainment</a:t>
            </a:r>
          </a:p>
          <a:p>
            <a:pPr marL="191335" indent="-191335">
              <a:buFontTx/>
              <a:buChar char="-"/>
            </a:pPr>
            <a:r>
              <a:rPr lang="en-GB" baseline="0" dirty="0"/>
              <a:t>Unrealistic expectations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A795-1A3D-434B-AA0E-94D70DF8E3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5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You, Me, Big C</a:t>
            </a:r>
            <a:br>
              <a:rPr lang="en-GB" dirty="0"/>
            </a:br>
            <a:r>
              <a:rPr lang="en-GB" dirty="0"/>
              <a:t>Naomi Barrow,</a:t>
            </a:r>
            <a:r>
              <a:rPr lang="en-GB" baseline="0" dirty="0"/>
              <a:t> Fiona Hicks’ daughter</a:t>
            </a:r>
          </a:p>
          <a:p>
            <a:r>
              <a:rPr lang="en-GB" baseline="0" dirty="0"/>
              <a:t>Clare Wise</a:t>
            </a:r>
          </a:p>
          <a:p>
            <a:r>
              <a:rPr lang="en-GB" baseline="0" dirty="0"/>
              <a:t>Lynda Bellingham, Paul Kalanithi – autobiography, differing levels of medical insight</a:t>
            </a:r>
          </a:p>
          <a:p>
            <a:r>
              <a:rPr lang="en-GB" baseline="0" dirty="0"/>
              <a:t>Greg &amp; Clare – mix of auto/biography and </a:t>
            </a:r>
            <a:r>
              <a:rPr lang="en-GB" baseline="0" dirty="0" err="1"/>
              <a:t>perimortality</a:t>
            </a:r>
            <a:r>
              <a:rPr lang="en-GB" baseline="0" dirty="0"/>
              <a:t> reflection by Greg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A795-1A3D-434B-AA0E-94D70DF8E3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5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Pattern recognition</a:t>
            </a:r>
          </a:p>
          <a:p>
            <a:r>
              <a:rPr lang="en-GB" dirty="0"/>
              <a:t>Wisdom</a:t>
            </a:r>
          </a:p>
          <a:p>
            <a:r>
              <a:rPr lang="en-GB" dirty="0"/>
              <a:t>Calm voices; speak, touch, soothe,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A795-1A3D-434B-AA0E-94D70DF8E3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03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Multiple stories, showing</a:t>
            </a:r>
            <a:r>
              <a:rPr lang="en-GB" baseline="0" dirty="0"/>
              <a:t> patterns and usual processes, noting exceptions, offering insights and guidance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A795-1A3D-434B-AA0E-94D70DF8E3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1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moment to reflect on the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A795-1A3D-434B-AA0E-94D70DF8E3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1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Prep: planning ahead; info; teamwork</a:t>
            </a:r>
          </a:p>
          <a:p>
            <a:endParaRPr lang="en-GB" dirty="0"/>
          </a:p>
          <a:p>
            <a:r>
              <a:rPr lang="en-GB" dirty="0"/>
              <a:t>Antenatal care: symptom management, preserving fitness, preparing for safe labour</a:t>
            </a:r>
          </a:p>
          <a:p>
            <a:endParaRPr lang="en-GB" dirty="0"/>
          </a:p>
          <a:p>
            <a:r>
              <a:rPr lang="en-GB" dirty="0"/>
              <a:t>D-day(s): reminders; encouragement; compassion; family/companions as well as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A795-1A3D-434B-AA0E-94D70DF8E3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14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59A61-B004-4797-9009-6891AC4FDB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375E-8681-44B1-9161-96141B58B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F56A-6381-46CD-A85A-A447BA72A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68443-9EE9-4F2D-ABD4-8829B62E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7006B-E519-49AC-8CFC-1801C2C1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4937-DFEE-4516-AA22-FEE3F694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C8F1-E569-48DA-9DDE-A0A0A927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99644-679C-4298-A8A8-FD40FCE69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7D137-3D36-40BB-82B2-1A838A9D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2659-6739-4DDD-8547-ABB6F361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378CE-AC8B-4698-AE34-AD468469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8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0137A-3B1E-40A9-B584-3742CE5CA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5FB3F-1BE4-422A-B8ED-D4EE98114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5CF5-F8D3-4161-9780-744B1B07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A516A-5766-4A49-BCD5-53C29498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944A-D4AC-40DC-9152-09943512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3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BF9B-7D3C-404F-BC99-97464263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02366-4C04-498A-B384-C1A8D0550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9FF4F-2BEF-411B-85BD-0BE74682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DFCE5-E40D-417E-A7F3-60CC301A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3EC70-C6FE-4250-ABFE-6D9E0A6A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4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0154-99D8-4ABE-9C1C-0C75424E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845A7-5539-4AE8-8131-E2AD6871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1D18-E80C-4803-8DAF-0DDD8C5A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A2F4-9F56-4318-B3A7-C35CFEAA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948A-C27C-40E8-B808-8709C4D3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9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1FAB-6C97-4D4A-A129-56B02731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1224-FB7E-46E0-A9DA-73A522F0D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B70A5-C351-43EC-8505-C2EC29BBC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D07FE-7D14-4717-80BA-421607A2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AEDD3-598E-475C-B5E3-AB5CD547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2BCFB-1A4A-4991-A721-F4D883D4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4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3DF9-544E-4E07-823B-5CFB612B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E053B-15A7-4F26-918C-8CC24481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7397B-452C-4F77-8C01-DD169CAD5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E6F56-9F19-4780-915E-372EA5DD8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7A806-820A-4195-BA3F-761B2AFD2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0747F-247B-47F8-B01E-EDF6022D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2B7E1-30C1-4F9B-B5F5-54A06A9A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1FC17-FC64-43BA-9E76-5FEBCD65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7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991B-5936-4A6A-9DF4-05AEF14B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EC7C3-E5BA-48A6-9045-A9894A7F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0C4C2-B845-4B9B-A922-FA71946F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A6636-751E-4685-A449-F8CD6167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3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33DA0-1E57-45A7-9DCB-968CE128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7B5FD-B789-40D3-9F7A-835D4E7D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CF835-4856-4C13-B168-FC5462F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2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2863-57F7-45B6-BB7E-8F155DDB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6242-34E4-4617-A702-18EA3C93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168D2-FD9F-4A68-9C9A-F95C77DE8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7D3A6-9F14-442B-BD6D-65139658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EDF8-2011-4FA0-BC1F-6732AF4A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62395-6766-4FA1-90DF-CCB2F090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6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956A-74A9-4365-ABE0-08B22D6A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B0D45-5837-4233-AE96-7BE46C608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11B7-66B2-4F84-843C-8279422D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EC8C1-5F9B-4965-AB48-B7D53404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D8CD9-C7DD-4E6D-83ED-B032596F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D7396-32DA-4503-ABD4-20A8813E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5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B15DC-497D-411F-A99F-4C48F586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AFA4-1132-46DB-8B5A-F5AADB58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22DA-8545-4AF4-A5B8-2F7637847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88AD-83D8-4BC3-9F05-514B7D8C661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BC765-3490-4771-A0D4-BF6C5DFA0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36229-EBBC-4BD1-9D91-F20EAEABD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B0A6-B92C-48D6-BF39-1E9BED0E9B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1DBB2-7962-4809-9F75-634A7EE06B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98546" y="6048374"/>
            <a:ext cx="2393454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2120-B922-4FD3-9DF0-BBDB78136D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A1F17-FFC8-46EE-9335-59B59DC8FD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97B97-5718-4407-B654-305DBEE34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582" y="5229860"/>
            <a:ext cx="45053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Sabine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86058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learn from Sabine’s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4743"/>
            <a:ext cx="10515600" cy="3209362"/>
          </a:xfrm>
        </p:spPr>
        <p:txBody>
          <a:bodyPr>
            <a:normAutofit/>
          </a:bodyPr>
          <a:lstStyle/>
          <a:p>
            <a:r>
              <a:rPr lang="en-GB" sz="3200" dirty="0"/>
              <a:t>Did anything surprise you?</a:t>
            </a:r>
          </a:p>
          <a:p>
            <a:endParaRPr lang="en-GB" sz="3200" dirty="0"/>
          </a:p>
          <a:p>
            <a:r>
              <a:rPr lang="en-GB" sz="3200" dirty="0"/>
              <a:t>Did anything shock you?</a:t>
            </a:r>
          </a:p>
          <a:p>
            <a:endParaRPr lang="en-GB" sz="3200" dirty="0"/>
          </a:p>
          <a:p>
            <a:r>
              <a:rPr lang="en-GB" sz="3200" dirty="0"/>
              <a:t>Did you recognise anything?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92585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Sabine – retelling the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Being ‘Midwives’ of dying:</a:t>
            </a:r>
          </a:p>
          <a:p>
            <a:endParaRPr lang="en-GB" sz="3200" dirty="0"/>
          </a:p>
          <a:p>
            <a:r>
              <a:rPr lang="en-GB" sz="3200" dirty="0"/>
              <a:t>Preparation</a:t>
            </a:r>
          </a:p>
          <a:p>
            <a:endParaRPr lang="en-GB" sz="3200" dirty="0"/>
          </a:p>
          <a:p>
            <a:r>
              <a:rPr lang="en-GB" sz="3200" dirty="0"/>
              <a:t>‘Antenatal care’</a:t>
            </a:r>
          </a:p>
          <a:p>
            <a:endParaRPr lang="en-GB" sz="3200" dirty="0"/>
          </a:p>
          <a:p>
            <a:r>
              <a:rPr lang="en-GB" sz="3200" dirty="0"/>
              <a:t>D-day(s)</a:t>
            </a:r>
          </a:p>
        </p:txBody>
      </p:sp>
    </p:spTree>
    <p:extLst>
      <p:ext uri="{BB962C8B-B14F-4D97-AF65-F5344CB8AC3E}">
        <p14:creationId xmlns:p14="http://schemas.microsoft.com/office/powerpoint/2010/main" val="3516290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the Public Understanding of 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2"/>
            <a:ext cx="10807869" cy="4521128"/>
          </a:xfrm>
        </p:spPr>
        <p:txBody>
          <a:bodyPr>
            <a:normAutofit/>
          </a:bodyPr>
          <a:lstStyle/>
          <a:p>
            <a:r>
              <a:rPr lang="en-GB" sz="2800" dirty="0"/>
              <a:t>Every patient offers us a new opportunity to change understanding of a whole ‘Village.’</a:t>
            </a:r>
          </a:p>
          <a:p>
            <a:r>
              <a:rPr lang="en-GB" sz="2800" dirty="0"/>
              <a:t>Every death is individual, yet the patterns are familiar.</a:t>
            </a:r>
          </a:p>
          <a:p>
            <a:r>
              <a:rPr lang="en-GB" sz="2800" dirty="0"/>
              <a:t>It’s time to re-claim the D-words.</a:t>
            </a:r>
          </a:p>
          <a:p>
            <a:r>
              <a:rPr lang="en-GB" sz="2800" dirty="0"/>
              <a:t>It’s time to talk about dying.</a:t>
            </a:r>
          </a:p>
          <a:p>
            <a:r>
              <a:rPr lang="en-GB" sz="2800" dirty="0"/>
              <a:t>It’s time to narrate every death-bed.</a:t>
            </a:r>
          </a:p>
          <a:p>
            <a:r>
              <a:rPr lang="en-GB" sz="2800" dirty="0"/>
              <a:t>It’s time to change the public understanding of dying.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830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29430-ED4F-40DA-B554-CAE733E6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180879"/>
            <a:ext cx="11623964" cy="449624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Does our work always allow </a:t>
            </a:r>
            <a:br>
              <a:rPr lang="en-GB" dirty="0"/>
            </a:br>
            <a:r>
              <a:rPr lang="en-GB" dirty="0"/>
              <a:t>the collaborative creativity that </a:t>
            </a:r>
            <a:br>
              <a:rPr lang="en-GB" dirty="0"/>
            </a:br>
            <a:r>
              <a:rPr lang="en-GB" dirty="0"/>
              <a:t>keeps the end in mind?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Doing Death Differently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20071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82F26-4F3B-445F-982D-1A5217DB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D2208-86A5-4166-AD4C-2A0BAD71C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to GSF team for inviting me to contribute.</a:t>
            </a:r>
          </a:p>
          <a:p>
            <a:r>
              <a:rPr lang="en-GB" dirty="0"/>
              <a:t>Thanks to the families and teams who taught me.</a:t>
            </a:r>
          </a:p>
          <a:p>
            <a:r>
              <a:rPr lang="en-GB" dirty="0"/>
              <a:t>Thanks to William Collins Publishers for daring to back a book about dying.</a:t>
            </a:r>
          </a:p>
        </p:txBody>
      </p:sp>
    </p:spTree>
    <p:extLst>
      <p:ext uri="{BB962C8B-B14F-4D97-AF65-F5344CB8AC3E}">
        <p14:creationId xmlns:p14="http://schemas.microsoft.com/office/powerpoint/2010/main" val="308847553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89C6-A08D-471C-A578-096EA9A20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With the End in Mind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BEA64-A5D5-4B04-A572-BE83862298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Kathryn Mannix</a:t>
            </a:r>
          </a:p>
          <a:p>
            <a:r>
              <a:rPr lang="en-GB" dirty="0"/>
              <a:t>‘</a:t>
            </a:r>
            <a:r>
              <a:rPr lang="en-GB" dirty="0" err="1"/>
              <a:t>Deathwife</a:t>
            </a:r>
            <a:r>
              <a:rPr lang="en-GB" dirty="0"/>
              <a:t>’</a:t>
            </a:r>
          </a:p>
          <a:p>
            <a:r>
              <a:rPr lang="en-GB" dirty="0"/>
              <a:t>@</a:t>
            </a:r>
            <a:r>
              <a:rPr lang="en-GB" dirty="0" err="1"/>
              <a:t>drkathrynmannix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65C2B-545D-4B5A-B98A-DB5B9F06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5" y="5257800"/>
            <a:ext cx="45053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6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CB4A-9DCA-4B14-8ED5-FDCD88C5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How many deaths have you been involved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3789-807D-4885-A771-79B8E15B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149"/>
            <a:ext cx="10515600" cy="383381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Recognising the approach of death</a:t>
            </a:r>
          </a:p>
          <a:p>
            <a:r>
              <a:rPr lang="en-GB" dirty="0"/>
              <a:t>Involvement in end-of-life care</a:t>
            </a:r>
          </a:p>
          <a:p>
            <a:r>
              <a:rPr lang="en-GB" dirty="0"/>
              <a:t>Present as breathing stopped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How do those deaths compare with media deaths?</a:t>
            </a:r>
          </a:p>
          <a:p>
            <a:r>
              <a:rPr lang="en-GB" dirty="0"/>
              <a:t>Newspapers</a:t>
            </a:r>
          </a:p>
          <a:p>
            <a:r>
              <a:rPr lang="en-GB" dirty="0"/>
              <a:t>Soap operas</a:t>
            </a:r>
          </a:p>
          <a:p>
            <a:r>
              <a:rPr lang="en-GB" dirty="0"/>
              <a:t>Films</a:t>
            </a:r>
          </a:p>
        </p:txBody>
      </p:sp>
    </p:spTree>
    <p:extLst>
      <p:ext uri="{BB962C8B-B14F-4D97-AF65-F5344CB8AC3E}">
        <p14:creationId xmlns:p14="http://schemas.microsoft.com/office/powerpoint/2010/main" val="1588336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Once upon a time…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" y="1648983"/>
            <a:ext cx="4550728" cy="3292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197" y="1817234"/>
            <a:ext cx="3252107" cy="5040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519" y="0"/>
            <a:ext cx="3458936" cy="4535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29" y="1040909"/>
            <a:ext cx="3458701" cy="5569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40231" y="4515509"/>
            <a:ext cx="2907895" cy="584775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UNREALISTIC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18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Death Myths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726" y="1606477"/>
            <a:ext cx="71437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029" y="0"/>
            <a:ext cx="4754879" cy="677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4" y="2146969"/>
            <a:ext cx="6920715" cy="3417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21" y="323611"/>
            <a:ext cx="9128697" cy="607473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13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Ways of Telling Stories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701" y="2104043"/>
            <a:ext cx="7651241" cy="359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590454"/>
            <a:ext cx="11620500" cy="377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94" y="3046125"/>
            <a:ext cx="9286549" cy="36077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54577" y="-56852"/>
            <a:ext cx="10142436" cy="6492253"/>
            <a:chOff x="1154577" y="-56852"/>
            <a:chExt cx="10142436" cy="64922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98128">
              <a:off x="1154577" y="461893"/>
              <a:ext cx="3713267" cy="57313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35296">
              <a:off x="7546259" y="847767"/>
              <a:ext cx="3750754" cy="55876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4825" y="-56852"/>
              <a:ext cx="3907916" cy="600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084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our stories?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75799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As death approaches</a:t>
            </a:r>
          </a:p>
          <a:p>
            <a:r>
              <a:rPr lang="en-GB" sz="2800" dirty="0"/>
              <a:t>What are the patterns you recognise?</a:t>
            </a:r>
          </a:p>
          <a:p>
            <a:r>
              <a:rPr lang="en-GB" sz="2800" dirty="0"/>
              <a:t>How do you know when to advise families to send for significant others?</a:t>
            </a:r>
          </a:p>
          <a:p>
            <a:r>
              <a:rPr lang="en-GB" sz="2800" dirty="0"/>
              <a:t>How do you advise families to behave at the bedside?</a:t>
            </a:r>
          </a:p>
          <a:p>
            <a:r>
              <a:rPr lang="en-GB" sz="2800" dirty="0"/>
              <a:t>How do you narrate the deathbed?</a:t>
            </a:r>
          </a:p>
        </p:txBody>
      </p:sp>
    </p:spTree>
    <p:extLst>
      <p:ext uri="{BB962C8B-B14F-4D97-AF65-F5344CB8AC3E}">
        <p14:creationId xmlns:p14="http://schemas.microsoft.com/office/powerpoint/2010/main" val="1739643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Telling our stories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321" y="1569711"/>
            <a:ext cx="3352976" cy="5135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144" y="2301875"/>
            <a:ext cx="276225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078" y="1537926"/>
            <a:ext cx="3381722" cy="5199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9D0237-3EE9-45FD-AA70-7DBFE9CC7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427" y="1485839"/>
            <a:ext cx="33432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1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Everyone needs to know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is dying like?</a:t>
            </a:r>
          </a:p>
          <a:p>
            <a:endParaRPr lang="en-GB" sz="3200" dirty="0"/>
          </a:p>
          <a:p>
            <a:r>
              <a:rPr lang="en-GB" sz="3200" dirty="0"/>
              <a:t>Can I bear it?</a:t>
            </a:r>
          </a:p>
          <a:p>
            <a:endParaRPr lang="en-GB" sz="3200" dirty="0"/>
          </a:p>
          <a:p>
            <a:r>
              <a:rPr lang="en-GB" sz="3200" dirty="0"/>
              <a:t>Will it frighten my family?</a:t>
            </a:r>
          </a:p>
        </p:txBody>
      </p:sp>
    </p:spTree>
    <p:extLst>
      <p:ext uri="{BB962C8B-B14F-4D97-AF65-F5344CB8AC3E}">
        <p14:creationId xmlns:p14="http://schemas.microsoft.com/office/powerpoint/2010/main" val="1149521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402</Words>
  <Application>Microsoft Office PowerPoint</Application>
  <PresentationFormat>Widescreen</PresentationFormat>
  <Paragraphs>86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With the End in Mind</vt:lpstr>
      <vt:lpstr>How many deaths have you been involved with?</vt:lpstr>
      <vt:lpstr>Once upon a time…</vt:lpstr>
      <vt:lpstr>Modern Death Myths</vt:lpstr>
      <vt:lpstr>New Ways of Telling Stories</vt:lpstr>
      <vt:lpstr>What about our stories?</vt:lpstr>
      <vt:lpstr>Telling our stories</vt:lpstr>
      <vt:lpstr>Everyone needs to know this…</vt:lpstr>
      <vt:lpstr>Sabine</vt:lpstr>
      <vt:lpstr>What can we learn from Sabine’s story?</vt:lpstr>
      <vt:lpstr>Sabine – retelling the story</vt:lpstr>
      <vt:lpstr>Changing the Public Understanding of Dying</vt:lpstr>
      <vt:lpstr>Does our work always allow  the collaborative creativity that  keeps the end in mind?  Doing Death Differently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Wright</dc:creator>
  <cp:lastModifiedBy>Kathryn Wright</cp:lastModifiedBy>
  <cp:revision>2</cp:revision>
  <dcterms:created xsi:type="dcterms:W3CDTF">2019-09-17T16:54:03Z</dcterms:created>
  <dcterms:modified xsi:type="dcterms:W3CDTF">2019-09-17T17:03:31Z</dcterms:modified>
</cp:coreProperties>
</file>