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16" r:id="rId13"/>
    <p:sldMasterId id="2147483828" r:id="rId14"/>
    <p:sldMasterId id="2147483840" r:id="rId15"/>
  </p:sldMasterIdLst>
  <p:notesMasterIdLst>
    <p:notesMasterId r:id="rId32"/>
  </p:notesMasterIdLst>
  <p:sldIdLst>
    <p:sldId id="257" r:id="rId16"/>
    <p:sldId id="259" r:id="rId17"/>
    <p:sldId id="260" r:id="rId18"/>
    <p:sldId id="261" r:id="rId19"/>
    <p:sldId id="262" r:id="rId20"/>
    <p:sldId id="274" r:id="rId21"/>
    <p:sldId id="263" r:id="rId22"/>
    <p:sldId id="264" r:id="rId23"/>
    <p:sldId id="265" r:id="rId24"/>
    <p:sldId id="266" r:id="rId25"/>
    <p:sldId id="267" r:id="rId26"/>
    <p:sldId id="268" r:id="rId27"/>
    <p:sldId id="269" r:id="rId28"/>
    <p:sldId id="271" r:id="rId29"/>
    <p:sldId id="272" r:id="rId30"/>
    <p:sldId id="27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87C4AE-5D7C-4ADF-ABDA-F69E8C58DFB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GB"/>
        </a:p>
      </dgm:t>
    </dgm:pt>
    <dgm:pt modelId="{53E16FC8-E779-44A4-B009-D423EEA64579}">
      <dgm:prSet phldrT="[Text]" custT="1"/>
      <dgm:spPr>
        <a:solidFill>
          <a:srgbClr val="FFC000"/>
        </a:solidFill>
      </dgm:spPr>
      <dgm:t>
        <a:bodyPr/>
        <a:lstStyle/>
        <a:p>
          <a:r>
            <a:rPr lang="en-GB" sz="2000" b="1" dirty="0" smtClean="0">
              <a:solidFill>
                <a:schemeClr val="tx1"/>
              </a:solidFill>
              <a:latin typeface="Arial" panose="020B0604020202020204" pitchFamily="34" charset="0"/>
              <a:cs typeface="Arial" panose="020B0604020202020204" pitchFamily="34" charset="0"/>
            </a:rPr>
            <a:t>Primary Care</a:t>
          </a:r>
        </a:p>
        <a:p>
          <a:r>
            <a:rPr lang="en-GB" sz="2000" dirty="0" smtClean="0">
              <a:solidFill>
                <a:schemeClr val="tx1"/>
              </a:solidFill>
              <a:latin typeface="Arial" panose="020B0604020202020204" pitchFamily="34" charset="0"/>
              <a:cs typeface="Arial" panose="020B0604020202020204" pitchFamily="34" charset="0"/>
            </a:rPr>
            <a:t>Going for Gold programme</a:t>
          </a:r>
        </a:p>
        <a:p>
          <a:r>
            <a:rPr lang="en-GB" sz="2000" dirty="0" smtClean="0">
              <a:solidFill>
                <a:schemeClr val="tx1"/>
              </a:solidFill>
              <a:latin typeface="Arial" panose="020B0604020202020204" pitchFamily="34" charset="0"/>
              <a:cs typeface="Arial" panose="020B0604020202020204" pitchFamily="34" charset="0"/>
            </a:rPr>
            <a:t>DVD sessions supported by NC, JHC CNS + FNHC</a:t>
          </a:r>
          <a:endParaRPr lang="en-GB" sz="2000" dirty="0">
            <a:solidFill>
              <a:schemeClr val="tx1"/>
            </a:solidFill>
            <a:latin typeface="Arial" panose="020B0604020202020204" pitchFamily="34" charset="0"/>
            <a:cs typeface="Arial" panose="020B0604020202020204" pitchFamily="34" charset="0"/>
          </a:endParaRPr>
        </a:p>
      </dgm:t>
    </dgm:pt>
    <dgm:pt modelId="{DC26C545-945E-48EF-8EEE-284A4EE803DA}" type="parTrans" cxnId="{72A97D65-9B2A-4A88-840E-A97179CD8BB7}">
      <dgm:prSet/>
      <dgm:spPr/>
      <dgm:t>
        <a:bodyPr/>
        <a:lstStyle/>
        <a:p>
          <a:endParaRPr lang="en-GB"/>
        </a:p>
      </dgm:t>
    </dgm:pt>
    <dgm:pt modelId="{BFFEF565-7EFD-4477-87BE-07E13191016C}" type="sibTrans" cxnId="{72A97D65-9B2A-4A88-840E-A97179CD8BB7}">
      <dgm:prSet/>
      <dgm:spPr/>
      <dgm:t>
        <a:bodyPr/>
        <a:lstStyle/>
        <a:p>
          <a:endParaRPr lang="en-GB"/>
        </a:p>
      </dgm:t>
    </dgm:pt>
    <dgm:pt modelId="{C824D908-BAE3-4C47-9230-200B495DC386}">
      <dgm:prSet phldrT="[Text]" custT="1"/>
      <dgm:spPr>
        <a:solidFill>
          <a:schemeClr val="accent4">
            <a:lumMod val="40000"/>
            <a:lumOff val="60000"/>
          </a:schemeClr>
        </a:solidFill>
      </dgm:spPr>
      <dgm:t>
        <a:bodyPr/>
        <a:lstStyle/>
        <a:p>
          <a:r>
            <a:rPr lang="en-GB" sz="2000" b="1" dirty="0" smtClean="0">
              <a:solidFill>
                <a:schemeClr val="tx1"/>
              </a:solidFill>
              <a:latin typeface="Arial" panose="020B0604020202020204" pitchFamily="34" charset="0"/>
              <a:cs typeface="Arial" panose="020B0604020202020204" pitchFamily="34" charset="0"/>
            </a:rPr>
            <a:t>Care Homes programme / JHC</a:t>
          </a:r>
        </a:p>
        <a:p>
          <a:r>
            <a:rPr lang="en-GB" sz="2000" dirty="0" smtClean="0">
              <a:solidFill>
                <a:schemeClr val="tx1"/>
              </a:solidFill>
              <a:latin typeface="Arial" panose="020B0604020202020204" pitchFamily="34" charset="0"/>
              <a:cs typeface="Arial" panose="020B0604020202020204" pitchFamily="34" charset="0"/>
            </a:rPr>
            <a:t>6 workshops</a:t>
          </a:r>
          <a:endParaRPr lang="en-GB" sz="2000" dirty="0">
            <a:solidFill>
              <a:schemeClr val="tx1"/>
            </a:solidFill>
            <a:latin typeface="Arial" panose="020B0604020202020204" pitchFamily="34" charset="0"/>
            <a:cs typeface="Arial" panose="020B0604020202020204" pitchFamily="34" charset="0"/>
          </a:endParaRPr>
        </a:p>
      </dgm:t>
    </dgm:pt>
    <dgm:pt modelId="{56DB3D28-1FB6-4E84-B3E6-2DB028589F86}" type="parTrans" cxnId="{257507DE-53A4-46F8-B61E-7B026A816F31}">
      <dgm:prSet/>
      <dgm:spPr/>
      <dgm:t>
        <a:bodyPr/>
        <a:lstStyle/>
        <a:p>
          <a:endParaRPr lang="en-GB"/>
        </a:p>
      </dgm:t>
    </dgm:pt>
    <dgm:pt modelId="{0B67E249-D779-4AD6-9798-CB6ECA98BB91}" type="sibTrans" cxnId="{257507DE-53A4-46F8-B61E-7B026A816F31}">
      <dgm:prSet/>
      <dgm:spPr/>
      <dgm:t>
        <a:bodyPr/>
        <a:lstStyle/>
        <a:p>
          <a:endParaRPr lang="en-GB"/>
        </a:p>
      </dgm:t>
    </dgm:pt>
    <dgm:pt modelId="{C616FECA-C984-4BCB-BDD8-BDF56C5F716C}">
      <dgm:prSet phldrT="[Text]" custT="1"/>
      <dgm:spPr>
        <a:solidFill>
          <a:schemeClr val="accent4">
            <a:lumMod val="75000"/>
          </a:schemeClr>
        </a:solidFill>
      </dgm:spPr>
      <dgm:t>
        <a:bodyPr/>
        <a:lstStyle/>
        <a:p>
          <a:r>
            <a:rPr lang="en-GB" sz="2000" b="1" dirty="0" smtClean="0">
              <a:latin typeface="Arial" panose="020B0604020202020204" pitchFamily="34" charset="0"/>
              <a:cs typeface="Arial" panose="020B0604020202020204" pitchFamily="34" charset="0"/>
            </a:rPr>
            <a:t>Acute Hospital programme</a:t>
          </a:r>
        </a:p>
        <a:p>
          <a:r>
            <a:rPr lang="en-GB" sz="2000" dirty="0" smtClean="0">
              <a:latin typeface="Arial" panose="020B0604020202020204" pitchFamily="34" charset="0"/>
              <a:cs typeface="Arial" panose="020B0604020202020204" pitchFamily="34" charset="0"/>
            </a:rPr>
            <a:t>Jersey General Hospital</a:t>
          </a:r>
        </a:p>
        <a:p>
          <a:r>
            <a:rPr lang="en-GB" sz="2000" dirty="0" smtClean="0">
              <a:latin typeface="Arial" panose="020B0604020202020204" pitchFamily="34" charset="0"/>
              <a:cs typeface="Arial" panose="020B0604020202020204" pitchFamily="34" charset="0"/>
            </a:rPr>
            <a:t>6 workshops</a:t>
          </a:r>
          <a:endParaRPr lang="en-GB" sz="2000" dirty="0">
            <a:latin typeface="Arial" panose="020B0604020202020204" pitchFamily="34" charset="0"/>
            <a:cs typeface="Arial" panose="020B0604020202020204" pitchFamily="34" charset="0"/>
          </a:endParaRPr>
        </a:p>
      </dgm:t>
    </dgm:pt>
    <dgm:pt modelId="{420B1985-14E2-4F53-8DBF-B613DD973CB5}" type="parTrans" cxnId="{CDFF0413-33F9-47BD-ABF1-64107CE3E996}">
      <dgm:prSet/>
      <dgm:spPr/>
      <dgm:t>
        <a:bodyPr/>
        <a:lstStyle/>
        <a:p>
          <a:endParaRPr lang="en-GB"/>
        </a:p>
      </dgm:t>
    </dgm:pt>
    <dgm:pt modelId="{7EDCBFF7-9698-4A83-BDCA-1E6CE9AFFE0F}" type="sibTrans" cxnId="{CDFF0413-33F9-47BD-ABF1-64107CE3E996}">
      <dgm:prSet/>
      <dgm:spPr/>
      <dgm:t>
        <a:bodyPr/>
        <a:lstStyle/>
        <a:p>
          <a:endParaRPr lang="en-GB"/>
        </a:p>
      </dgm:t>
    </dgm:pt>
    <dgm:pt modelId="{576DFB89-2560-48F3-B380-606A63A8049B}">
      <dgm:prSet phldrT="[Text]" custT="1"/>
      <dgm:spPr>
        <a:solidFill>
          <a:srgbClr val="A23734"/>
        </a:solidFill>
      </dgm:spPr>
      <dgm:t>
        <a:bodyPr/>
        <a:lstStyle/>
        <a:p>
          <a:r>
            <a:rPr lang="en-GB" sz="2000" b="1" dirty="0" smtClean="0">
              <a:latin typeface="Arial" panose="020B0604020202020204" pitchFamily="34" charset="0"/>
              <a:cs typeface="Arial" panose="020B0604020202020204" pitchFamily="34" charset="0"/>
            </a:rPr>
            <a:t>Emergency services</a:t>
          </a:r>
        </a:p>
        <a:p>
          <a:r>
            <a:rPr lang="en-GB" sz="2000" dirty="0" smtClean="0">
              <a:latin typeface="Arial" panose="020B0604020202020204" pitchFamily="34" charset="0"/>
              <a:cs typeface="Arial" panose="020B0604020202020204" pitchFamily="34" charset="0"/>
            </a:rPr>
            <a:t>Ambulance</a:t>
          </a:r>
          <a:endParaRPr lang="en-GB" sz="2000" dirty="0">
            <a:latin typeface="Arial" panose="020B0604020202020204" pitchFamily="34" charset="0"/>
            <a:cs typeface="Arial" panose="020B0604020202020204" pitchFamily="34" charset="0"/>
          </a:endParaRPr>
        </a:p>
      </dgm:t>
    </dgm:pt>
    <dgm:pt modelId="{85F550F5-FFE8-41DE-A4EF-1D7DE7D983D2}" type="parTrans" cxnId="{406F44E8-459B-4005-8AD7-0EF26E8E7568}">
      <dgm:prSet/>
      <dgm:spPr/>
      <dgm:t>
        <a:bodyPr/>
        <a:lstStyle/>
        <a:p>
          <a:endParaRPr lang="en-GB"/>
        </a:p>
      </dgm:t>
    </dgm:pt>
    <dgm:pt modelId="{E59D7E2A-3CC5-4035-B1A2-28D1D941ED0D}" type="sibTrans" cxnId="{406F44E8-459B-4005-8AD7-0EF26E8E7568}">
      <dgm:prSet/>
      <dgm:spPr/>
      <dgm:t>
        <a:bodyPr/>
        <a:lstStyle/>
        <a:p>
          <a:endParaRPr lang="en-GB"/>
        </a:p>
      </dgm:t>
    </dgm:pt>
    <dgm:pt modelId="{9B8EE21C-61F6-4476-B6F0-BAA9A1A0F06D}">
      <dgm:prSet phldrT="[Text]" custT="1"/>
      <dgm:spPr>
        <a:solidFill>
          <a:srgbClr val="9B3B89"/>
        </a:solidFill>
      </dgm:spPr>
      <dgm:t>
        <a:bodyPr/>
        <a:lstStyle/>
        <a:p>
          <a:r>
            <a:rPr lang="en-GB" sz="2000" b="1" dirty="0" smtClean="0">
              <a:latin typeface="Arial" panose="020B0604020202020204" pitchFamily="34" charset="0"/>
              <a:cs typeface="Arial" panose="020B0604020202020204" pitchFamily="34" charset="0"/>
            </a:rPr>
            <a:t>Public awareness</a:t>
          </a:r>
        </a:p>
        <a:p>
          <a:r>
            <a:rPr lang="en-GB" sz="2000" dirty="0" smtClean="0">
              <a:latin typeface="Arial" panose="020B0604020202020204" pitchFamily="34" charset="0"/>
              <a:cs typeface="Arial" panose="020B0604020202020204" pitchFamily="34" charset="0"/>
            </a:rPr>
            <a:t>Talks, display boards, leaflets</a:t>
          </a:r>
          <a:endParaRPr lang="en-GB" sz="2000" dirty="0">
            <a:latin typeface="Arial" panose="020B0604020202020204" pitchFamily="34" charset="0"/>
            <a:cs typeface="Arial" panose="020B0604020202020204" pitchFamily="34" charset="0"/>
          </a:endParaRPr>
        </a:p>
      </dgm:t>
    </dgm:pt>
    <dgm:pt modelId="{13BFD5E7-3C45-4A33-B72B-456086652FA5}" type="parTrans" cxnId="{D0B4A981-7DD7-410F-A7E6-8976F50C3D8A}">
      <dgm:prSet/>
      <dgm:spPr/>
      <dgm:t>
        <a:bodyPr/>
        <a:lstStyle/>
        <a:p>
          <a:endParaRPr lang="en-GB"/>
        </a:p>
      </dgm:t>
    </dgm:pt>
    <dgm:pt modelId="{AB5B2984-9C01-45D7-83A5-6E9A8B80772E}" type="sibTrans" cxnId="{D0B4A981-7DD7-410F-A7E6-8976F50C3D8A}">
      <dgm:prSet/>
      <dgm:spPr/>
      <dgm:t>
        <a:bodyPr/>
        <a:lstStyle/>
        <a:p>
          <a:endParaRPr lang="en-GB"/>
        </a:p>
      </dgm:t>
    </dgm:pt>
    <dgm:pt modelId="{2AF2F9EA-6774-41A5-A641-F91F46A78746}">
      <dgm:prSet phldrT="[Text]" custT="1"/>
      <dgm:spPr>
        <a:solidFill>
          <a:srgbClr val="92D050"/>
        </a:solidFill>
      </dgm:spPr>
      <dgm:t>
        <a:bodyPr/>
        <a:lstStyle/>
        <a:p>
          <a:r>
            <a:rPr lang="en-GB" sz="2000" b="1" dirty="0" smtClean="0">
              <a:solidFill>
                <a:schemeClr val="tx1"/>
              </a:solidFill>
              <a:latin typeface="Arial" panose="020B0604020202020204" pitchFamily="34" charset="0"/>
              <a:cs typeface="Arial" panose="020B0604020202020204" pitchFamily="34" charset="0"/>
            </a:rPr>
            <a:t>Home Care Providers  programme</a:t>
          </a:r>
        </a:p>
        <a:p>
          <a:r>
            <a:rPr lang="en-GB" sz="2000" dirty="0" smtClean="0">
              <a:solidFill>
                <a:schemeClr val="tx1"/>
              </a:solidFill>
              <a:latin typeface="Arial" panose="020B0604020202020204" pitchFamily="34" charset="0"/>
              <a:cs typeface="Arial" panose="020B0604020202020204" pitchFamily="34" charset="0"/>
            </a:rPr>
            <a:t>Train the Trainer</a:t>
          </a:r>
          <a:endParaRPr lang="en-GB" sz="2000" dirty="0">
            <a:solidFill>
              <a:schemeClr val="tx1"/>
            </a:solidFill>
            <a:latin typeface="Arial" panose="020B0604020202020204" pitchFamily="34" charset="0"/>
            <a:cs typeface="Arial" panose="020B0604020202020204" pitchFamily="34" charset="0"/>
          </a:endParaRPr>
        </a:p>
      </dgm:t>
    </dgm:pt>
    <dgm:pt modelId="{39AD1219-4A27-4826-BA34-1EB3236C1D51}" type="sibTrans" cxnId="{E1685BF2-F862-4E65-BDF2-BE05EFFC2F25}">
      <dgm:prSet/>
      <dgm:spPr/>
      <dgm:t>
        <a:bodyPr/>
        <a:lstStyle/>
        <a:p>
          <a:endParaRPr lang="en-GB"/>
        </a:p>
      </dgm:t>
    </dgm:pt>
    <dgm:pt modelId="{474291EE-5A43-4713-97CB-226A0FACD217}" type="parTrans" cxnId="{E1685BF2-F862-4E65-BDF2-BE05EFFC2F25}">
      <dgm:prSet/>
      <dgm:spPr/>
      <dgm:t>
        <a:bodyPr/>
        <a:lstStyle/>
        <a:p>
          <a:endParaRPr lang="en-GB"/>
        </a:p>
      </dgm:t>
    </dgm:pt>
    <dgm:pt modelId="{66D306E0-AAD9-4B1A-96E8-C884A30F9F6A}" type="pres">
      <dgm:prSet presAssocID="{2387C4AE-5D7C-4ADF-ABDA-F69E8C58DFB2}" presName="Name0" presStyleCnt="0">
        <dgm:presLayoutVars>
          <dgm:chPref val="1"/>
          <dgm:dir/>
          <dgm:animOne val="branch"/>
          <dgm:animLvl val="lvl"/>
          <dgm:resizeHandles/>
        </dgm:presLayoutVars>
      </dgm:prSet>
      <dgm:spPr/>
      <dgm:t>
        <a:bodyPr/>
        <a:lstStyle/>
        <a:p>
          <a:endParaRPr lang="en-GB"/>
        </a:p>
      </dgm:t>
    </dgm:pt>
    <dgm:pt modelId="{DE177184-E608-4EF8-A0C8-9DB3E9A5C97C}" type="pres">
      <dgm:prSet presAssocID="{53E16FC8-E779-44A4-B009-D423EEA64579}" presName="vertOne" presStyleCnt="0"/>
      <dgm:spPr/>
    </dgm:pt>
    <dgm:pt modelId="{94D12D09-23C3-4F81-B8F9-683D3BFB3C54}" type="pres">
      <dgm:prSet presAssocID="{53E16FC8-E779-44A4-B009-D423EEA64579}" presName="txOne" presStyleLbl="node0" presStyleIdx="0" presStyleCnt="1" custLinFactNeighborX="-75" custLinFactNeighborY="-55175">
        <dgm:presLayoutVars>
          <dgm:chPref val="3"/>
        </dgm:presLayoutVars>
      </dgm:prSet>
      <dgm:spPr/>
      <dgm:t>
        <a:bodyPr/>
        <a:lstStyle/>
        <a:p>
          <a:endParaRPr lang="en-GB"/>
        </a:p>
      </dgm:t>
    </dgm:pt>
    <dgm:pt modelId="{26D2823A-EB7F-4EF6-A5D1-3395DECE6059}" type="pres">
      <dgm:prSet presAssocID="{53E16FC8-E779-44A4-B009-D423EEA64579}" presName="parTransOne" presStyleCnt="0"/>
      <dgm:spPr/>
    </dgm:pt>
    <dgm:pt modelId="{1C7E56DC-8D29-4271-A025-0E5A6CFA08D7}" type="pres">
      <dgm:prSet presAssocID="{53E16FC8-E779-44A4-B009-D423EEA64579}" presName="horzOne" presStyleCnt="0"/>
      <dgm:spPr/>
    </dgm:pt>
    <dgm:pt modelId="{20426776-05EB-4DD9-9EBE-99453C7C1869}" type="pres">
      <dgm:prSet presAssocID="{C824D908-BAE3-4C47-9230-200B495DC386}" presName="vertTwo" presStyleCnt="0"/>
      <dgm:spPr/>
    </dgm:pt>
    <dgm:pt modelId="{D427AC8F-E5AD-44DC-804C-84831A834A9F}" type="pres">
      <dgm:prSet presAssocID="{C824D908-BAE3-4C47-9230-200B495DC386}" presName="txTwo" presStyleLbl="node2" presStyleIdx="0" presStyleCnt="2" custScaleX="61533" custScaleY="98648" custLinFactNeighborX="-19468" custLinFactNeighborY="-59054">
        <dgm:presLayoutVars>
          <dgm:chPref val="3"/>
        </dgm:presLayoutVars>
      </dgm:prSet>
      <dgm:spPr/>
      <dgm:t>
        <a:bodyPr/>
        <a:lstStyle/>
        <a:p>
          <a:endParaRPr lang="en-GB"/>
        </a:p>
      </dgm:t>
    </dgm:pt>
    <dgm:pt modelId="{2655A1C6-94D8-416B-A75A-9AAD28EF7D3F}" type="pres">
      <dgm:prSet presAssocID="{C824D908-BAE3-4C47-9230-200B495DC386}" presName="parTransTwo" presStyleCnt="0"/>
      <dgm:spPr/>
    </dgm:pt>
    <dgm:pt modelId="{8F14FA40-9C58-4862-AB7C-DF3AC3D36D8C}" type="pres">
      <dgm:prSet presAssocID="{C824D908-BAE3-4C47-9230-200B495DC386}" presName="horzTwo" presStyleCnt="0"/>
      <dgm:spPr/>
    </dgm:pt>
    <dgm:pt modelId="{D3FB728C-79B9-46A1-9E53-F8875AAE6DB5}" type="pres">
      <dgm:prSet presAssocID="{C616FECA-C984-4BCB-BDD8-BDF56C5F716C}" presName="vertThree" presStyleCnt="0"/>
      <dgm:spPr/>
    </dgm:pt>
    <dgm:pt modelId="{4081F84E-FFCD-4302-A7A3-71231669E84F}" type="pres">
      <dgm:prSet presAssocID="{C616FECA-C984-4BCB-BDD8-BDF56C5F716C}" presName="txThree" presStyleLbl="node3" presStyleIdx="0" presStyleCnt="3" custScaleX="95904" custScaleY="118339">
        <dgm:presLayoutVars>
          <dgm:chPref val="3"/>
        </dgm:presLayoutVars>
      </dgm:prSet>
      <dgm:spPr/>
      <dgm:t>
        <a:bodyPr/>
        <a:lstStyle/>
        <a:p>
          <a:endParaRPr lang="en-GB"/>
        </a:p>
      </dgm:t>
    </dgm:pt>
    <dgm:pt modelId="{8A3DCA33-A302-46B1-9E91-871BEC948125}" type="pres">
      <dgm:prSet presAssocID="{C616FECA-C984-4BCB-BDD8-BDF56C5F716C}" presName="horzThree" presStyleCnt="0"/>
      <dgm:spPr/>
    </dgm:pt>
    <dgm:pt modelId="{8643C3C4-0E6B-4957-AE2A-BD466F053CBF}" type="pres">
      <dgm:prSet presAssocID="{7EDCBFF7-9698-4A83-BDCA-1E6CE9AFFE0F}" presName="sibSpaceThree" presStyleCnt="0"/>
      <dgm:spPr/>
    </dgm:pt>
    <dgm:pt modelId="{91DA62A0-A544-4E13-9C4E-18B3F977B45B}" type="pres">
      <dgm:prSet presAssocID="{576DFB89-2560-48F3-B380-606A63A8049B}" presName="vertThree" presStyleCnt="0"/>
      <dgm:spPr/>
    </dgm:pt>
    <dgm:pt modelId="{43E9B82F-AE57-4583-AC82-E94843C5C304}" type="pres">
      <dgm:prSet presAssocID="{576DFB89-2560-48F3-B380-606A63A8049B}" presName="txThree" presStyleLbl="node3" presStyleIdx="1" presStyleCnt="3" custScaleX="95086" custScaleY="115043" custLinFactNeighborX="8265" custLinFactNeighborY="1295">
        <dgm:presLayoutVars>
          <dgm:chPref val="3"/>
        </dgm:presLayoutVars>
      </dgm:prSet>
      <dgm:spPr/>
      <dgm:t>
        <a:bodyPr/>
        <a:lstStyle/>
        <a:p>
          <a:endParaRPr lang="en-GB"/>
        </a:p>
      </dgm:t>
    </dgm:pt>
    <dgm:pt modelId="{DCD1E85F-952B-4CA5-9335-E24106FF11BC}" type="pres">
      <dgm:prSet presAssocID="{576DFB89-2560-48F3-B380-606A63A8049B}" presName="horzThree" presStyleCnt="0"/>
      <dgm:spPr/>
    </dgm:pt>
    <dgm:pt modelId="{F423AA6B-60E5-4994-B270-6997EFFCB3DF}" type="pres">
      <dgm:prSet presAssocID="{0B67E249-D779-4AD6-9798-CB6ECA98BB91}" presName="sibSpaceTwo" presStyleCnt="0"/>
      <dgm:spPr/>
    </dgm:pt>
    <dgm:pt modelId="{FA096D17-A90D-45A7-A909-185E645930F7}" type="pres">
      <dgm:prSet presAssocID="{2AF2F9EA-6774-41A5-A641-F91F46A78746}" presName="vertTwo" presStyleCnt="0"/>
      <dgm:spPr/>
    </dgm:pt>
    <dgm:pt modelId="{BBEC89A6-E9B2-4DAD-8052-20A3B8883F94}" type="pres">
      <dgm:prSet presAssocID="{2AF2F9EA-6774-41A5-A641-F91F46A78746}" presName="txTwo" presStyleLbl="node2" presStyleIdx="1" presStyleCnt="2" custScaleX="105871" custScaleY="96992" custLinFactNeighborX="-73444" custLinFactNeighborY="-52868">
        <dgm:presLayoutVars>
          <dgm:chPref val="3"/>
        </dgm:presLayoutVars>
      </dgm:prSet>
      <dgm:spPr/>
      <dgm:t>
        <a:bodyPr/>
        <a:lstStyle/>
        <a:p>
          <a:endParaRPr lang="en-GB"/>
        </a:p>
      </dgm:t>
    </dgm:pt>
    <dgm:pt modelId="{544C958E-1302-4416-A640-FC8DF612B3B8}" type="pres">
      <dgm:prSet presAssocID="{2AF2F9EA-6774-41A5-A641-F91F46A78746}" presName="parTransTwo" presStyleCnt="0"/>
      <dgm:spPr/>
    </dgm:pt>
    <dgm:pt modelId="{53B624CD-BFE0-4357-A1C1-D72BBF3C12C1}" type="pres">
      <dgm:prSet presAssocID="{2AF2F9EA-6774-41A5-A641-F91F46A78746}" presName="horzTwo" presStyleCnt="0"/>
      <dgm:spPr/>
    </dgm:pt>
    <dgm:pt modelId="{5C3727DA-AE1B-4222-8384-48394AFC4459}" type="pres">
      <dgm:prSet presAssocID="{9B8EE21C-61F6-4476-B6F0-BAA9A1A0F06D}" presName="vertThree" presStyleCnt="0"/>
      <dgm:spPr/>
    </dgm:pt>
    <dgm:pt modelId="{259DAE43-7841-4914-B88B-BED6BEAAD415}" type="pres">
      <dgm:prSet presAssocID="{9B8EE21C-61F6-4476-B6F0-BAA9A1A0F06D}" presName="txThree" presStyleLbl="node3" presStyleIdx="2" presStyleCnt="3" custScaleX="109690" custScaleY="110478" custLinFactNeighborX="7162" custLinFactNeighborY="8047">
        <dgm:presLayoutVars>
          <dgm:chPref val="3"/>
        </dgm:presLayoutVars>
      </dgm:prSet>
      <dgm:spPr/>
      <dgm:t>
        <a:bodyPr/>
        <a:lstStyle/>
        <a:p>
          <a:endParaRPr lang="en-GB"/>
        </a:p>
      </dgm:t>
    </dgm:pt>
    <dgm:pt modelId="{2C6F9D40-AABB-4AFA-AEE1-F720BC867579}" type="pres">
      <dgm:prSet presAssocID="{9B8EE21C-61F6-4476-B6F0-BAA9A1A0F06D}" presName="horzThree" presStyleCnt="0"/>
      <dgm:spPr/>
    </dgm:pt>
  </dgm:ptLst>
  <dgm:cxnLst>
    <dgm:cxn modelId="{9AFC4D78-9AA8-4CA3-81D9-FD7DDE0A5961}" type="presOf" srcId="{C616FECA-C984-4BCB-BDD8-BDF56C5F716C}" destId="{4081F84E-FFCD-4302-A7A3-71231669E84F}" srcOrd="0" destOrd="0" presId="urn:microsoft.com/office/officeart/2005/8/layout/hierarchy4"/>
    <dgm:cxn modelId="{72A97D65-9B2A-4A88-840E-A97179CD8BB7}" srcId="{2387C4AE-5D7C-4ADF-ABDA-F69E8C58DFB2}" destId="{53E16FC8-E779-44A4-B009-D423EEA64579}" srcOrd="0" destOrd="0" parTransId="{DC26C545-945E-48EF-8EEE-284A4EE803DA}" sibTransId="{BFFEF565-7EFD-4477-87BE-07E13191016C}"/>
    <dgm:cxn modelId="{BE4790EC-449D-4E86-B454-1490EFDDCA13}" type="presOf" srcId="{53E16FC8-E779-44A4-B009-D423EEA64579}" destId="{94D12D09-23C3-4F81-B8F9-683D3BFB3C54}" srcOrd="0" destOrd="0" presId="urn:microsoft.com/office/officeart/2005/8/layout/hierarchy4"/>
    <dgm:cxn modelId="{D0B4A981-7DD7-410F-A7E6-8976F50C3D8A}" srcId="{2AF2F9EA-6774-41A5-A641-F91F46A78746}" destId="{9B8EE21C-61F6-4476-B6F0-BAA9A1A0F06D}" srcOrd="0" destOrd="0" parTransId="{13BFD5E7-3C45-4A33-B72B-456086652FA5}" sibTransId="{AB5B2984-9C01-45D7-83A5-6E9A8B80772E}"/>
    <dgm:cxn modelId="{E1685BF2-F862-4E65-BDF2-BE05EFFC2F25}" srcId="{53E16FC8-E779-44A4-B009-D423EEA64579}" destId="{2AF2F9EA-6774-41A5-A641-F91F46A78746}" srcOrd="1" destOrd="0" parTransId="{474291EE-5A43-4713-97CB-226A0FACD217}" sibTransId="{39AD1219-4A27-4826-BA34-1EB3236C1D51}"/>
    <dgm:cxn modelId="{946FD260-A05A-4CAE-A21C-2B1FCE801A5D}" type="presOf" srcId="{C824D908-BAE3-4C47-9230-200B495DC386}" destId="{D427AC8F-E5AD-44DC-804C-84831A834A9F}" srcOrd="0" destOrd="0" presId="urn:microsoft.com/office/officeart/2005/8/layout/hierarchy4"/>
    <dgm:cxn modelId="{4E6437E2-AD10-4D53-BD26-84A963617865}" type="presOf" srcId="{9B8EE21C-61F6-4476-B6F0-BAA9A1A0F06D}" destId="{259DAE43-7841-4914-B88B-BED6BEAAD415}" srcOrd="0" destOrd="0" presId="urn:microsoft.com/office/officeart/2005/8/layout/hierarchy4"/>
    <dgm:cxn modelId="{DA7911C9-357B-4AC4-9F51-4E1A2CC2F963}" type="presOf" srcId="{2AF2F9EA-6774-41A5-A641-F91F46A78746}" destId="{BBEC89A6-E9B2-4DAD-8052-20A3B8883F94}" srcOrd="0" destOrd="0" presId="urn:microsoft.com/office/officeart/2005/8/layout/hierarchy4"/>
    <dgm:cxn modelId="{8D6346FE-2A6E-4609-8CD0-B607062D322F}" type="presOf" srcId="{576DFB89-2560-48F3-B380-606A63A8049B}" destId="{43E9B82F-AE57-4583-AC82-E94843C5C304}" srcOrd="0" destOrd="0" presId="urn:microsoft.com/office/officeart/2005/8/layout/hierarchy4"/>
    <dgm:cxn modelId="{406F44E8-459B-4005-8AD7-0EF26E8E7568}" srcId="{C824D908-BAE3-4C47-9230-200B495DC386}" destId="{576DFB89-2560-48F3-B380-606A63A8049B}" srcOrd="1" destOrd="0" parTransId="{85F550F5-FFE8-41DE-A4EF-1D7DE7D983D2}" sibTransId="{E59D7E2A-3CC5-4035-B1A2-28D1D941ED0D}"/>
    <dgm:cxn modelId="{F855D884-19FB-479F-A307-F6D85601F43B}" type="presOf" srcId="{2387C4AE-5D7C-4ADF-ABDA-F69E8C58DFB2}" destId="{66D306E0-AAD9-4B1A-96E8-C884A30F9F6A}" srcOrd="0" destOrd="0" presId="urn:microsoft.com/office/officeart/2005/8/layout/hierarchy4"/>
    <dgm:cxn modelId="{CDFF0413-33F9-47BD-ABF1-64107CE3E996}" srcId="{C824D908-BAE3-4C47-9230-200B495DC386}" destId="{C616FECA-C984-4BCB-BDD8-BDF56C5F716C}" srcOrd="0" destOrd="0" parTransId="{420B1985-14E2-4F53-8DBF-B613DD973CB5}" sibTransId="{7EDCBFF7-9698-4A83-BDCA-1E6CE9AFFE0F}"/>
    <dgm:cxn modelId="{257507DE-53A4-46F8-B61E-7B026A816F31}" srcId="{53E16FC8-E779-44A4-B009-D423EEA64579}" destId="{C824D908-BAE3-4C47-9230-200B495DC386}" srcOrd="0" destOrd="0" parTransId="{56DB3D28-1FB6-4E84-B3E6-2DB028589F86}" sibTransId="{0B67E249-D779-4AD6-9798-CB6ECA98BB91}"/>
    <dgm:cxn modelId="{2CD60441-DD8F-4EE8-93B3-C42F13A8C568}" type="presParOf" srcId="{66D306E0-AAD9-4B1A-96E8-C884A30F9F6A}" destId="{DE177184-E608-4EF8-A0C8-9DB3E9A5C97C}" srcOrd="0" destOrd="0" presId="urn:microsoft.com/office/officeart/2005/8/layout/hierarchy4"/>
    <dgm:cxn modelId="{6C6C2E52-37A4-4C03-827C-F62DED8F395A}" type="presParOf" srcId="{DE177184-E608-4EF8-A0C8-9DB3E9A5C97C}" destId="{94D12D09-23C3-4F81-B8F9-683D3BFB3C54}" srcOrd="0" destOrd="0" presId="urn:microsoft.com/office/officeart/2005/8/layout/hierarchy4"/>
    <dgm:cxn modelId="{6AF037F4-63C1-4EBC-BE8E-CBD9AFA8D945}" type="presParOf" srcId="{DE177184-E608-4EF8-A0C8-9DB3E9A5C97C}" destId="{26D2823A-EB7F-4EF6-A5D1-3395DECE6059}" srcOrd="1" destOrd="0" presId="urn:microsoft.com/office/officeart/2005/8/layout/hierarchy4"/>
    <dgm:cxn modelId="{23038E3F-4923-4E21-9966-483C05812B9F}" type="presParOf" srcId="{DE177184-E608-4EF8-A0C8-9DB3E9A5C97C}" destId="{1C7E56DC-8D29-4271-A025-0E5A6CFA08D7}" srcOrd="2" destOrd="0" presId="urn:microsoft.com/office/officeart/2005/8/layout/hierarchy4"/>
    <dgm:cxn modelId="{C5333F07-D939-4372-85B8-57059572D608}" type="presParOf" srcId="{1C7E56DC-8D29-4271-A025-0E5A6CFA08D7}" destId="{20426776-05EB-4DD9-9EBE-99453C7C1869}" srcOrd="0" destOrd="0" presId="urn:microsoft.com/office/officeart/2005/8/layout/hierarchy4"/>
    <dgm:cxn modelId="{B3E6424C-1E91-42CD-9A53-2281345D835F}" type="presParOf" srcId="{20426776-05EB-4DD9-9EBE-99453C7C1869}" destId="{D427AC8F-E5AD-44DC-804C-84831A834A9F}" srcOrd="0" destOrd="0" presId="urn:microsoft.com/office/officeart/2005/8/layout/hierarchy4"/>
    <dgm:cxn modelId="{8D34DFF5-2A83-4648-A0D8-30B0F72F6597}" type="presParOf" srcId="{20426776-05EB-4DD9-9EBE-99453C7C1869}" destId="{2655A1C6-94D8-416B-A75A-9AAD28EF7D3F}" srcOrd="1" destOrd="0" presId="urn:microsoft.com/office/officeart/2005/8/layout/hierarchy4"/>
    <dgm:cxn modelId="{2C11A595-865F-46A6-863B-ABAC2070D6C8}" type="presParOf" srcId="{20426776-05EB-4DD9-9EBE-99453C7C1869}" destId="{8F14FA40-9C58-4862-AB7C-DF3AC3D36D8C}" srcOrd="2" destOrd="0" presId="urn:microsoft.com/office/officeart/2005/8/layout/hierarchy4"/>
    <dgm:cxn modelId="{3E586096-34DF-4EF3-9A73-8B96A23824FB}" type="presParOf" srcId="{8F14FA40-9C58-4862-AB7C-DF3AC3D36D8C}" destId="{D3FB728C-79B9-46A1-9E53-F8875AAE6DB5}" srcOrd="0" destOrd="0" presId="urn:microsoft.com/office/officeart/2005/8/layout/hierarchy4"/>
    <dgm:cxn modelId="{D6F891BB-D281-4D6D-8CB9-C152FE06E1B4}" type="presParOf" srcId="{D3FB728C-79B9-46A1-9E53-F8875AAE6DB5}" destId="{4081F84E-FFCD-4302-A7A3-71231669E84F}" srcOrd="0" destOrd="0" presId="urn:microsoft.com/office/officeart/2005/8/layout/hierarchy4"/>
    <dgm:cxn modelId="{9DD53A14-07C7-4D2C-91B9-1B650B13D560}" type="presParOf" srcId="{D3FB728C-79B9-46A1-9E53-F8875AAE6DB5}" destId="{8A3DCA33-A302-46B1-9E91-871BEC948125}" srcOrd="1" destOrd="0" presId="urn:microsoft.com/office/officeart/2005/8/layout/hierarchy4"/>
    <dgm:cxn modelId="{E9214930-DE13-4E87-8255-C8171AF8AD5D}" type="presParOf" srcId="{8F14FA40-9C58-4862-AB7C-DF3AC3D36D8C}" destId="{8643C3C4-0E6B-4957-AE2A-BD466F053CBF}" srcOrd="1" destOrd="0" presId="urn:microsoft.com/office/officeart/2005/8/layout/hierarchy4"/>
    <dgm:cxn modelId="{B6BC667B-302F-4E15-A4D7-7D37EFCBCFC7}" type="presParOf" srcId="{8F14FA40-9C58-4862-AB7C-DF3AC3D36D8C}" destId="{91DA62A0-A544-4E13-9C4E-18B3F977B45B}" srcOrd="2" destOrd="0" presId="urn:microsoft.com/office/officeart/2005/8/layout/hierarchy4"/>
    <dgm:cxn modelId="{B378F4BF-91EF-4CCC-942C-D1932FF291B1}" type="presParOf" srcId="{91DA62A0-A544-4E13-9C4E-18B3F977B45B}" destId="{43E9B82F-AE57-4583-AC82-E94843C5C304}" srcOrd="0" destOrd="0" presId="urn:microsoft.com/office/officeart/2005/8/layout/hierarchy4"/>
    <dgm:cxn modelId="{28664680-723B-4D81-B8C0-A5446FF3D217}" type="presParOf" srcId="{91DA62A0-A544-4E13-9C4E-18B3F977B45B}" destId="{DCD1E85F-952B-4CA5-9335-E24106FF11BC}" srcOrd="1" destOrd="0" presId="urn:microsoft.com/office/officeart/2005/8/layout/hierarchy4"/>
    <dgm:cxn modelId="{9D24BB8B-3BA5-48C6-BE86-C3706474A6D7}" type="presParOf" srcId="{1C7E56DC-8D29-4271-A025-0E5A6CFA08D7}" destId="{F423AA6B-60E5-4994-B270-6997EFFCB3DF}" srcOrd="1" destOrd="0" presId="urn:microsoft.com/office/officeart/2005/8/layout/hierarchy4"/>
    <dgm:cxn modelId="{404C96B3-B551-4CAF-8B18-B4844A4EE0B3}" type="presParOf" srcId="{1C7E56DC-8D29-4271-A025-0E5A6CFA08D7}" destId="{FA096D17-A90D-45A7-A909-185E645930F7}" srcOrd="2" destOrd="0" presId="urn:microsoft.com/office/officeart/2005/8/layout/hierarchy4"/>
    <dgm:cxn modelId="{DEE4152F-D595-4188-B63D-81527A125C83}" type="presParOf" srcId="{FA096D17-A90D-45A7-A909-185E645930F7}" destId="{BBEC89A6-E9B2-4DAD-8052-20A3B8883F94}" srcOrd="0" destOrd="0" presId="urn:microsoft.com/office/officeart/2005/8/layout/hierarchy4"/>
    <dgm:cxn modelId="{E3FE91D2-BB77-4E79-A7FF-0BEAD61BB7A8}" type="presParOf" srcId="{FA096D17-A90D-45A7-A909-185E645930F7}" destId="{544C958E-1302-4416-A640-FC8DF612B3B8}" srcOrd="1" destOrd="0" presId="urn:microsoft.com/office/officeart/2005/8/layout/hierarchy4"/>
    <dgm:cxn modelId="{E005F2D3-F27B-4742-B7F2-FF6430BCCC2F}" type="presParOf" srcId="{FA096D17-A90D-45A7-A909-185E645930F7}" destId="{53B624CD-BFE0-4357-A1C1-D72BBF3C12C1}" srcOrd="2" destOrd="0" presId="urn:microsoft.com/office/officeart/2005/8/layout/hierarchy4"/>
    <dgm:cxn modelId="{4157440C-ABD0-43F7-B763-E258A0CC7BF0}" type="presParOf" srcId="{53B624CD-BFE0-4357-A1C1-D72BBF3C12C1}" destId="{5C3727DA-AE1B-4222-8384-48394AFC4459}" srcOrd="0" destOrd="0" presId="urn:microsoft.com/office/officeart/2005/8/layout/hierarchy4"/>
    <dgm:cxn modelId="{9EFD9423-9187-4AA1-AB65-8002283F4D0A}" type="presParOf" srcId="{5C3727DA-AE1B-4222-8384-48394AFC4459}" destId="{259DAE43-7841-4914-B88B-BED6BEAAD415}" srcOrd="0" destOrd="0" presId="urn:microsoft.com/office/officeart/2005/8/layout/hierarchy4"/>
    <dgm:cxn modelId="{5E9EDBE2-1649-46F6-A892-5DBFEF8C03F7}" type="presParOf" srcId="{5C3727DA-AE1B-4222-8384-48394AFC4459}" destId="{2C6F9D40-AABB-4AFA-AEE1-F720BC867579}"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12D09-23C3-4F81-B8F9-683D3BFB3C54}">
      <dsp:nvSpPr>
        <dsp:cNvPr id="0" name=""/>
        <dsp:cNvSpPr/>
      </dsp:nvSpPr>
      <dsp:spPr>
        <a:xfrm>
          <a:off x="0" y="0"/>
          <a:ext cx="8052825" cy="1413227"/>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solidFill>
                <a:schemeClr val="tx1"/>
              </a:solidFill>
              <a:latin typeface="Arial" panose="020B0604020202020204" pitchFamily="34" charset="0"/>
              <a:cs typeface="Arial" panose="020B0604020202020204" pitchFamily="34" charset="0"/>
            </a:rPr>
            <a:t>Primary Care</a:t>
          </a:r>
        </a:p>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Going for Gold programme</a:t>
          </a:r>
        </a:p>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DVD sessions supported by NC, JHC CNS + FNHC</a:t>
          </a:r>
          <a:endParaRPr lang="en-GB" sz="2000" kern="1200" dirty="0">
            <a:solidFill>
              <a:schemeClr val="tx1"/>
            </a:solidFill>
            <a:latin typeface="Arial" panose="020B0604020202020204" pitchFamily="34" charset="0"/>
            <a:cs typeface="Arial" panose="020B0604020202020204" pitchFamily="34" charset="0"/>
          </a:endParaRPr>
        </a:p>
      </dsp:txBody>
      <dsp:txXfrm>
        <a:off x="41392" y="41392"/>
        <a:ext cx="7970041" cy="1330443"/>
      </dsp:txXfrm>
    </dsp:sp>
    <dsp:sp modelId="{D427AC8F-E5AD-44DC-804C-84831A834A9F}">
      <dsp:nvSpPr>
        <dsp:cNvPr id="0" name=""/>
        <dsp:cNvSpPr/>
      </dsp:nvSpPr>
      <dsp:spPr>
        <a:xfrm>
          <a:off x="0" y="1470308"/>
          <a:ext cx="3021104" cy="1394120"/>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solidFill>
                <a:schemeClr val="tx1"/>
              </a:solidFill>
              <a:latin typeface="Arial" panose="020B0604020202020204" pitchFamily="34" charset="0"/>
              <a:cs typeface="Arial" panose="020B0604020202020204" pitchFamily="34" charset="0"/>
            </a:rPr>
            <a:t>Care Homes programme / JHC</a:t>
          </a:r>
        </a:p>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6 workshops</a:t>
          </a:r>
          <a:endParaRPr lang="en-GB" sz="2000" kern="1200" dirty="0">
            <a:solidFill>
              <a:schemeClr val="tx1"/>
            </a:solidFill>
            <a:latin typeface="Arial" panose="020B0604020202020204" pitchFamily="34" charset="0"/>
            <a:cs typeface="Arial" panose="020B0604020202020204" pitchFamily="34" charset="0"/>
          </a:endParaRPr>
        </a:p>
      </dsp:txBody>
      <dsp:txXfrm>
        <a:off x="40832" y="1511140"/>
        <a:ext cx="2939440" cy="1312456"/>
      </dsp:txXfrm>
    </dsp:sp>
    <dsp:sp modelId="{4081F84E-FFCD-4302-A7A3-71231669E84F}">
      <dsp:nvSpPr>
        <dsp:cNvPr id="0" name=""/>
        <dsp:cNvSpPr/>
      </dsp:nvSpPr>
      <dsp:spPr>
        <a:xfrm>
          <a:off x="21073" y="3078037"/>
          <a:ext cx="2402921" cy="1672399"/>
        </a:xfrm>
        <a:prstGeom prst="roundRect">
          <a:avLst>
            <a:gd name="adj" fmla="val 10000"/>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latin typeface="Arial" panose="020B0604020202020204" pitchFamily="34" charset="0"/>
              <a:cs typeface="Arial" panose="020B0604020202020204" pitchFamily="34" charset="0"/>
            </a:rPr>
            <a:t>Acute Hospital programme</a:t>
          </a:r>
        </a:p>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Jersey General Hospital</a:t>
          </a:r>
        </a:p>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6 workshops</a:t>
          </a:r>
          <a:endParaRPr lang="en-GB" sz="2000" kern="1200" dirty="0">
            <a:latin typeface="Arial" panose="020B0604020202020204" pitchFamily="34" charset="0"/>
            <a:cs typeface="Arial" panose="020B0604020202020204" pitchFamily="34" charset="0"/>
          </a:endParaRPr>
        </a:p>
      </dsp:txBody>
      <dsp:txXfrm>
        <a:off x="70056" y="3127020"/>
        <a:ext cx="2304955" cy="1574433"/>
      </dsp:txXfrm>
    </dsp:sp>
    <dsp:sp modelId="{43E9B82F-AE57-4583-AC82-E94843C5C304}">
      <dsp:nvSpPr>
        <dsp:cNvPr id="0" name=""/>
        <dsp:cNvSpPr/>
      </dsp:nvSpPr>
      <dsp:spPr>
        <a:xfrm>
          <a:off x="2736311" y="3096339"/>
          <a:ext cx="2382426" cy="1625819"/>
        </a:xfrm>
        <a:prstGeom prst="roundRect">
          <a:avLst>
            <a:gd name="adj" fmla="val 10000"/>
          </a:avLst>
        </a:prstGeom>
        <a:solidFill>
          <a:srgbClr val="A2373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latin typeface="Arial" panose="020B0604020202020204" pitchFamily="34" charset="0"/>
              <a:cs typeface="Arial" panose="020B0604020202020204" pitchFamily="34" charset="0"/>
            </a:rPr>
            <a:t>Emergency services</a:t>
          </a:r>
        </a:p>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Ambulance</a:t>
          </a:r>
          <a:endParaRPr lang="en-GB" sz="2000" kern="1200" dirty="0">
            <a:latin typeface="Arial" panose="020B0604020202020204" pitchFamily="34" charset="0"/>
            <a:cs typeface="Arial" panose="020B0604020202020204" pitchFamily="34" charset="0"/>
          </a:endParaRPr>
        </a:p>
      </dsp:txBody>
      <dsp:txXfrm>
        <a:off x="2783930" y="3143958"/>
        <a:ext cx="2287188" cy="1530581"/>
      </dsp:txXfrm>
    </dsp:sp>
    <dsp:sp modelId="{BBEC89A6-E9B2-4DAD-8052-20A3B8883F94}">
      <dsp:nvSpPr>
        <dsp:cNvPr id="0" name=""/>
        <dsp:cNvSpPr/>
      </dsp:nvSpPr>
      <dsp:spPr>
        <a:xfrm>
          <a:off x="3096345" y="1478616"/>
          <a:ext cx="2921085" cy="1370717"/>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solidFill>
                <a:schemeClr val="tx1"/>
              </a:solidFill>
              <a:latin typeface="Arial" panose="020B0604020202020204" pitchFamily="34" charset="0"/>
              <a:cs typeface="Arial" panose="020B0604020202020204" pitchFamily="34" charset="0"/>
            </a:rPr>
            <a:t>Home Care Providers  programme</a:t>
          </a:r>
        </a:p>
        <a:p>
          <a:pPr lvl="0" algn="ctr" defTabSz="889000">
            <a:lnSpc>
              <a:spcPct val="90000"/>
            </a:lnSpc>
            <a:spcBef>
              <a:spcPct val="0"/>
            </a:spcBef>
            <a:spcAft>
              <a:spcPct val="35000"/>
            </a:spcAft>
          </a:pPr>
          <a:r>
            <a:rPr lang="en-GB" sz="2000" kern="1200" dirty="0" smtClean="0">
              <a:solidFill>
                <a:schemeClr val="tx1"/>
              </a:solidFill>
              <a:latin typeface="Arial" panose="020B0604020202020204" pitchFamily="34" charset="0"/>
              <a:cs typeface="Arial" panose="020B0604020202020204" pitchFamily="34" charset="0"/>
            </a:rPr>
            <a:t>Train the Trainer</a:t>
          </a:r>
          <a:endParaRPr lang="en-GB" sz="2000" kern="1200" dirty="0">
            <a:solidFill>
              <a:schemeClr val="tx1"/>
            </a:solidFill>
            <a:latin typeface="Arial" panose="020B0604020202020204" pitchFamily="34" charset="0"/>
            <a:cs typeface="Arial" panose="020B0604020202020204" pitchFamily="34" charset="0"/>
          </a:endParaRPr>
        </a:p>
      </dsp:txBody>
      <dsp:txXfrm>
        <a:off x="3136492" y="1518763"/>
        <a:ext cx="2840791" cy="1290423"/>
      </dsp:txXfrm>
    </dsp:sp>
    <dsp:sp modelId="{259DAE43-7841-4914-B88B-BED6BEAAD415}">
      <dsp:nvSpPr>
        <dsp:cNvPr id="0" name=""/>
        <dsp:cNvSpPr/>
      </dsp:nvSpPr>
      <dsp:spPr>
        <a:xfrm>
          <a:off x="5316559" y="3168357"/>
          <a:ext cx="2748336" cy="1561305"/>
        </a:xfrm>
        <a:prstGeom prst="roundRect">
          <a:avLst>
            <a:gd name="adj" fmla="val 10000"/>
          </a:avLst>
        </a:prstGeom>
        <a:solidFill>
          <a:srgbClr val="9B3B8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latin typeface="Arial" panose="020B0604020202020204" pitchFamily="34" charset="0"/>
              <a:cs typeface="Arial" panose="020B0604020202020204" pitchFamily="34" charset="0"/>
            </a:rPr>
            <a:t>Public awareness</a:t>
          </a:r>
        </a:p>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Talks, display boards, leaflets</a:t>
          </a:r>
          <a:endParaRPr lang="en-GB" sz="2000" kern="1200" dirty="0">
            <a:latin typeface="Arial" panose="020B0604020202020204" pitchFamily="34" charset="0"/>
            <a:cs typeface="Arial" panose="020B0604020202020204" pitchFamily="34" charset="0"/>
          </a:endParaRPr>
        </a:p>
      </dsp:txBody>
      <dsp:txXfrm>
        <a:off x="5362288" y="3214086"/>
        <a:ext cx="2656878" cy="14698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1EA0C-16F5-4A24-A716-C0577DA39C79}" type="datetimeFigureOut">
              <a:rPr lang="en-GB" smtClean="0"/>
              <a:t>18/09/2019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D3814D-31C2-47EA-A489-3CBC5973EC57}" type="slidenum">
              <a:rPr lang="en-GB" smtClean="0"/>
              <a:t>‹#›</a:t>
            </a:fld>
            <a:endParaRPr lang="en-GB"/>
          </a:p>
        </p:txBody>
      </p:sp>
    </p:spTree>
    <p:extLst>
      <p:ext uri="{BB962C8B-B14F-4D97-AF65-F5344CB8AC3E}">
        <p14:creationId xmlns:p14="http://schemas.microsoft.com/office/powerpoint/2010/main" val="2060310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567603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Common culture – ‘everyone talks the</a:t>
            </a:r>
            <a:r>
              <a:rPr lang="en-GB" baseline="0" dirty="0" smtClean="0"/>
              <a:t> same </a:t>
            </a:r>
            <a:r>
              <a:rPr lang="en-GB" dirty="0" smtClean="0"/>
              <a:t>language’</a:t>
            </a:r>
          </a:p>
          <a:p>
            <a:pPr marL="171450" indent="-171450">
              <a:buFont typeface="Arial" charset="0"/>
              <a:buChar char="•"/>
            </a:pPr>
            <a:r>
              <a:rPr lang="en-GB" dirty="0" smtClean="0"/>
              <a:t>Culture change has long been identified as a key ingredient for embedding changes in healthcare practice</a:t>
            </a:r>
          </a:p>
          <a:p>
            <a:pPr marL="0" indent="0">
              <a:buFont typeface="Arial" charset="0"/>
              <a:buNone/>
            </a:pPr>
            <a:r>
              <a:rPr lang="en-GB" dirty="0" smtClean="0"/>
              <a:t> -  this evaluation therefore also makes an important contribution to wider work in this area</a:t>
            </a:r>
          </a:p>
          <a:p>
            <a:endParaRPr lang="en-GB" dirty="0"/>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284490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Responding to the needs of the ageing population</a:t>
            </a:r>
          </a:p>
          <a:p>
            <a:r>
              <a:rPr lang="en-GB" dirty="0" smtClean="0"/>
              <a:t>Pg 16</a:t>
            </a:r>
          </a:p>
          <a:p>
            <a:r>
              <a:rPr lang="en-GB" dirty="0" smtClean="0"/>
              <a:t>‘much valued events’ </a:t>
            </a:r>
          </a:p>
          <a:p>
            <a:r>
              <a:rPr lang="en-GB" dirty="0" smtClean="0"/>
              <a:t>‘became vehicles for change and should be continued to inform and motivate all to continue improvements, building on</a:t>
            </a:r>
            <a:r>
              <a:rPr lang="en-GB" baseline="0" dirty="0" smtClean="0"/>
              <a:t> the success achieved to date’</a:t>
            </a:r>
          </a:p>
          <a:p>
            <a:r>
              <a:rPr lang="en-GB" baseline="0" dirty="0" smtClean="0"/>
              <a:t>GSF Strategic Leadership Group</a:t>
            </a:r>
            <a:endParaRPr lang="en-GB" dirty="0"/>
          </a:p>
        </p:txBody>
      </p:sp>
      <p:sp>
        <p:nvSpPr>
          <p:cNvPr id="4" name="Slide Number Placeholder 3"/>
          <p:cNvSpPr>
            <a:spLocks noGrp="1"/>
          </p:cNvSpPr>
          <p:nvPr>
            <p:ph type="sldNum" sz="quarter" idx="10"/>
          </p:nvPr>
        </p:nvSpPr>
        <p:spPr/>
        <p:txBody>
          <a:bodyPr/>
          <a:lstStyle/>
          <a:p>
            <a:fld id="{BF27C257-C190-4B1B-98F1-A4FE86D38098}"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2828563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3775543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2054276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Considerable variation in EOLC delivered in different care settings</a:t>
            </a:r>
            <a:endParaRPr lang="en-GB" dirty="0"/>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2</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1" dirty="0" smtClean="0">
                <a:solidFill>
                  <a:srgbClr val="00B0F0"/>
                </a:solidFill>
                <a:effectLst>
                  <a:outerShdw blurRad="38100" dist="38100" dir="2700000" algn="tl">
                    <a:srgbClr val="000000">
                      <a:alpha val="43137"/>
                    </a:srgbClr>
                  </a:outerShdw>
                </a:effectLst>
              </a:rPr>
              <a:t>JHC’s objective = to enable an island wide transformation of care for all people in their final year(s) of life in any setting</a:t>
            </a:r>
            <a:endParaRPr lang="en-GB" dirty="0"/>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3</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68 0rganisations = 25 care homes, 10 acute hospital wards, 11 PC practices, JHC, FNHC, 16 Home Care</a:t>
            </a:r>
            <a:r>
              <a:rPr lang="en-GB" baseline="0" dirty="0" smtClean="0"/>
              <a:t> Providers</a:t>
            </a:r>
            <a:endParaRPr lang="en-GB" dirty="0" smtClean="0"/>
          </a:p>
          <a:p>
            <a:endParaRPr lang="en-GB" dirty="0"/>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4</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pPr defTabSz="906463"/>
            <a:fld id="{6525764C-66CF-46B5-81C9-17FEE0E7B5A6}" type="slidenum">
              <a:rPr lang="en-GB" altLang="en-US" smtClean="0">
                <a:solidFill>
                  <a:prstClr val="black"/>
                </a:solidFill>
                <a:latin typeface="Arial" charset="0"/>
                <a:cs typeface="Arial" charset="0"/>
              </a:rPr>
              <a:pPr defTabSz="906463"/>
              <a:t>5</a:t>
            </a:fld>
            <a:endParaRPr lang="en-GB" altLang="en-US" smtClean="0">
              <a:solidFill>
                <a:prstClr val="black"/>
              </a:solidFill>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demonstrate change</a:t>
            </a:r>
            <a:endParaRPr lang="en-GB" dirty="0"/>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7</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anose="020B0604020202020204" pitchFamily="34" charset="0"/>
              <a:buChar char="•"/>
            </a:pPr>
            <a:r>
              <a:rPr lang="en-GB" sz="1200" dirty="0" smtClean="0"/>
              <a:t>Fundamental change that is i</a:t>
            </a:r>
            <a:r>
              <a:rPr lang="en-GB" altLang="en-US" sz="1200" dirty="0" smtClean="0"/>
              <a:t>mproving patient outcomes, quality of care +</a:t>
            </a:r>
          </a:p>
          <a:p>
            <a:pPr>
              <a:buNone/>
            </a:pPr>
            <a:r>
              <a:rPr lang="en-GB" altLang="en-US" sz="1200" dirty="0" smtClean="0"/>
              <a:t>experiences of services </a:t>
            </a:r>
          </a:p>
          <a:p>
            <a:r>
              <a:rPr lang="en-GB" dirty="0" smtClean="0"/>
              <a:t>HCPs focused on what</a:t>
            </a:r>
            <a:r>
              <a:rPr lang="en-GB" baseline="0" dirty="0" smtClean="0"/>
              <a:t> really matters to patients How? By </a:t>
            </a:r>
            <a:r>
              <a:rPr lang="en-GB" baseline="0" dirty="0" err="1" smtClean="0"/>
              <a:t>organistaions</a:t>
            </a:r>
            <a:endParaRPr lang="en-GB" dirty="0" smtClean="0"/>
          </a:p>
          <a:p>
            <a:endParaRPr lang="en-GB" dirty="0" smtClean="0"/>
          </a:p>
          <a:p>
            <a:endParaRPr lang="en-GB" dirty="0" smtClean="0"/>
          </a:p>
          <a:p>
            <a:r>
              <a:rPr lang="en-GB" sz="1200" dirty="0" smtClean="0"/>
              <a:t>New care model – fundamental change that is improving patient outcomes, quality of care/patient experiences</a:t>
            </a:r>
          </a:p>
          <a:p>
            <a:r>
              <a:rPr lang="en-GB" sz="1200" dirty="0" smtClean="0"/>
              <a:t>Whole system transformation across all areas</a:t>
            </a:r>
          </a:p>
          <a:p>
            <a:r>
              <a:rPr lang="en-GB" sz="1200" dirty="0" smtClean="0"/>
              <a:t>Integrated end of life care provision</a:t>
            </a:r>
          </a:p>
          <a:p>
            <a:endParaRPr lang="en-GB" dirty="0" smtClean="0"/>
          </a:p>
          <a:p>
            <a:r>
              <a:rPr lang="en-GB" dirty="0" smtClean="0"/>
              <a:t>= person centred</a:t>
            </a:r>
            <a:r>
              <a:rPr lang="en-GB" baseline="0" dirty="0" smtClean="0"/>
              <a:t> care</a:t>
            </a:r>
          </a:p>
          <a:p>
            <a:r>
              <a:rPr lang="en-GB" baseline="0" dirty="0" smtClean="0"/>
              <a:t>Pg 7</a:t>
            </a:r>
          </a:p>
          <a:p>
            <a:r>
              <a:rPr lang="en-GB" baseline="0" dirty="0" smtClean="0"/>
              <a:t>The ability to introduce and normalise ACP discussions and support communication of peoples’ preferences to different locations including urgent and OOH care (</a:t>
            </a:r>
            <a:r>
              <a:rPr lang="en-GB" baseline="0" dirty="0" err="1" smtClean="0"/>
              <a:t>eg</a:t>
            </a:r>
            <a:r>
              <a:rPr lang="en-GB" baseline="0" dirty="0" smtClean="0"/>
              <a:t>. Ambulance, A+E etc) was particularly impressive, an area that causes difficulty for many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i="1" dirty="0" smtClean="0"/>
              <a:t>Has helped </a:t>
            </a:r>
            <a:r>
              <a:rPr lang="en-GB" sz="1200" b="1" i="1" dirty="0" smtClean="0">
                <a:solidFill>
                  <a:srgbClr val="0000FF"/>
                </a:solidFill>
              </a:rPr>
              <a:t>significantly reduce the number of people dying in hospital</a:t>
            </a:r>
            <a:r>
              <a:rPr lang="en-GB" sz="1200" i="1" dirty="0" smtClean="0"/>
              <a:t> – 26%. More of a ‘one-system’ support for patients.”</a:t>
            </a:r>
          </a:p>
          <a:p>
            <a:endParaRPr lang="en-GB" dirty="0"/>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8</a:t>
            </a:fld>
            <a:endParaRPr lang="en-GB">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80002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470822A-AC99-4D0B-8914-F127AEFD219C}"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192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13471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51847974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00426562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25116955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19202467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35866952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0536851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97570229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25129460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90002378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23784896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74807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72854082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2075146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976144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9630896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50071527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97546081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13023668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71582850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19734392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90035153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380936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25838382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940605380"/>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1701389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15325860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47062399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3353190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38967853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43818691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81515224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78325887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56318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65986409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25019474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94391049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6846501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91375445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00267538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61420793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46553165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5251747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13370423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82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2259608"/>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29895979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095369621"/>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28995556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9098107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17282688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83084263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649319825"/>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533083121"/>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81976571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74007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61508357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695300907"/>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927664387"/>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304246451"/>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21479641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23733987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265937238"/>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059791134"/>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66958989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386977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695022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55890681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1862484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198061668"/>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88275023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734105125"/>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864542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2468587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741064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6788392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723742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94609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6106844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614439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4252341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74404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9102411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70612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487371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458094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235100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952194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4804955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2731263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0009026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5625908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5212323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4901882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2012073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4558227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6420931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6262721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08083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995089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7172279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0094204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3835406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5803480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2546163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5068773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9056257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520964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35366732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86594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6391222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4768378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734885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3341632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97749797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4508058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27838505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491991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4023338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9140966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82410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82423017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89929110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62214596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3309317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14546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9103528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3622636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6069247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1335279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32232013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36643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58279103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46026086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33192907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008373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6756139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01999850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20377954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62575904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89588167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75801734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822026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5296768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48962260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89183096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1250980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26535683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03375692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5028975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2521007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403919290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8620332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19" name="Footer Placeholder 18"/>
          <p:cNvSpPr>
            <a:spLocks noGrp="1"/>
          </p:cNvSpPr>
          <p:nvPr>
            <p:ph type="ftr" sz="quarter" idx="11"/>
          </p:nvPr>
        </p:nvSpPr>
        <p:spPr/>
        <p:txBody>
          <a:bodyPr/>
          <a:lstStyle/>
          <a:p>
            <a:endParaRPr lang="en-GB">
              <a:solidFill>
                <a:srgbClr val="04617B">
                  <a:shade val="90000"/>
                </a:srgbClr>
              </a:solidFill>
            </a:endParaRPr>
          </a:p>
        </p:txBody>
      </p:sp>
      <p:sp>
        <p:nvSpPr>
          <p:cNvPr id="27" name="Slide Number Placeholder 2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22786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24728747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245044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39038447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25392799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79788744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04254843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53566121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04843511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4336210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39343620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5484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045755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96727045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99481292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79259308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99361921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1988455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35544517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7813436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3108049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65787951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33781251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9515801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69900750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86272787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9D36D-9198-49FC-A1C7-18D424A631F3}" type="datetimeFigureOut">
              <a:rPr lang="en-GB" smtClean="0">
                <a:solidFill>
                  <a:srgbClr val="04617B">
                    <a:shade val="90000"/>
                  </a:srgbClr>
                </a:solidFill>
              </a:rPr>
              <a:pPr/>
              <a:t>18/09/2019</a:t>
            </a:fld>
            <a:endParaRPr lang="en-GB">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C6D652-8963-43AF-AA86-4797AF6DBA62}"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72529267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jerseyhospicecar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371600"/>
            <a:ext cx="7920880" cy="2345432"/>
          </a:xfrm>
        </p:spPr>
        <p:txBody>
          <a:bodyPr>
            <a:normAutofit fontScale="90000"/>
          </a:bodyPr>
          <a:lstStyle/>
          <a:p>
            <a:pPr algn="ctr"/>
            <a:r>
              <a:rPr lang="en-GB" dirty="0" smtClean="0"/>
              <a:t> </a:t>
            </a:r>
            <a:r>
              <a:rPr lang="en-GB" sz="4900" dirty="0" smtClean="0">
                <a:ln>
                  <a:solidFill>
                    <a:srgbClr val="0070C0"/>
                  </a:solidFill>
                </a:ln>
                <a:latin typeface="Arial" panose="020B0604020202020204" pitchFamily="34" charset="0"/>
                <a:cs typeface="Arial" panose="020B0604020202020204" pitchFamily="34" charset="0"/>
              </a:rPr>
              <a:t>Implementing the</a:t>
            </a:r>
            <a:br>
              <a:rPr lang="en-GB" sz="4900" dirty="0" smtClean="0">
                <a:ln>
                  <a:solidFill>
                    <a:srgbClr val="0070C0"/>
                  </a:solidFill>
                </a:ln>
                <a:latin typeface="Arial" panose="020B0604020202020204" pitchFamily="34" charset="0"/>
                <a:cs typeface="Arial" panose="020B0604020202020204" pitchFamily="34" charset="0"/>
              </a:rPr>
            </a:br>
            <a:r>
              <a:rPr lang="en-GB" sz="4900" dirty="0" smtClean="0">
                <a:ln>
                  <a:solidFill>
                    <a:srgbClr val="0070C0"/>
                  </a:solidFill>
                </a:ln>
                <a:latin typeface="Arial" panose="020B0604020202020204" pitchFamily="34" charset="0"/>
                <a:cs typeface="Arial" panose="020B0604020202020204" pitchFamily="34" charset="0"/>
              </a:rPr>
              <a:t> Gold Standards Framework cross </a:t>
            </a:r>
            <a:r>
              <a:rPr lang="en-GB" sz="4900" dirty="0">
                <a:ln>
                  <a:solidFill>
                    <a:srgbClr val="0070C0"/>
                  </a:solidFill>
                </a:ln>
                <a:latin typeface="Arial" panose="020B0604020202020204" pitchFamily="34" charset="0"/>
                <a:cs typeface="Arial" panose="020B0604020202020204" pitchFamily="34" charset="0"/>
              </a:rPr>
              <a:t>b</a:t>
            </a:r>
            <a:r>
              <a:rPr lang="en-GB" sz="4900" dirty="0" smtClean="0">
                <a:ln>
                  <a:solidFill>
                    <a:srgbClr val="0070C0"/>
                  </a:solidFill>
                </a:ln>
                <a:latin typeface="Arial" panose="020B0604020202020204" pitchFamily="34" charset="0"/>
                <a:cs typeface="Arial" panose="020B0604020202020204" pitchFamily="34" charset="0"/>
              </a:rPr>
              <a:t>oundary in Jersey</a:t>
            </a:r>
            <a:r>
              <a:rPr lang="en-GB" sz="4900" dirty="0" smtClean="0">
                <a:latin typeface="Arial" panose="020B0604020202020204" pitchFamily="34" charset="0"/>
                <a:cs typeface="Arial" panose="020B0604020202020204" pitchFamily="34" charset="0"/>
              </a:rPr>
              <a:t/>
            </a:r>
            <a:br>
              <a:rPr lang="en-GB" sz="4900" dirty="0" smtClean="0">
                <a:latin typeface="Arial" panose="020B0604020202020204" pitchFamily="34" charset="0"/>
                <a:cs typeface="Arial" panose="020B0604020202020204" pitchFamily="34" charset="0"/>
              </a:rPr>
            </a:br>
            <a:r>
              <a:rPr lang="en-GB" sz="4900" dirty="0" smtClean="0">
                <a:latin typeface="Arial" panose="020B0604020202020204" pitchFamily="34" charset="0"/>
                <a:cs typeface="Arial" panose="020B0604020202020204" pitchFamily="34" charset="0"/>
              </a:rPr>
              <a:t> </a:t>
            </a:r>
            <a:r>
              <a:rPr lang="en-GB" sz="4900" dirty="0" smtClean="0">
                <a:ln>
                  <a:solidFill>
                    <a:srgbClr val="00B0F0"/>
                  </a:solidFill>
                </a:ln>
                <a:latin typeface="Arial" panose="020B0604020202020204" pitchFamily="34" charset="0"/>
                <a:cs typeface="Arial" panose="020B0604020202020204" pitchFamily="34" charset="0"/>
              </a:rPr>
              <a:t>2015 - to date</a:t>
            </a:r>
            <a:endParaRPr lang="en-GB" sz="4900" dirty="0">
              <a:ln>
                <a:solidFill>
                  <a:srgbClr val="00B0F0"/>
                </a:solidFill>
              </a:ln>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1560" y="4509120"/>
            <a:ext cx="7776536" cy="472016"/>
          </a:xfrm>
        </p:spPr>
        <p:txBody>
          <a:bodyPr>
            <a:normAutofit fontScale="77500" lnSpcReduction="20000"/>
          </a:bodyPr>
          <a:lstStyle/>
          <a:p>
            <a:r>
              <a:rPr lang="en-GB" dirty="0" smtClean="0">
                <a:latin typeface="Arial" panose="020B0604020202020204" pitchFamily="34" charset="0"/>
                <a:cs typeface="Arial" panose="020B0604020202020204" pitchFamily="34" charset="0"/>
              </a:rPr>
              <a:t>Presented by Gail Edwards: Nurse Champion, Jersey Hospice Care</a:t>
            </a:r>
            <a:endParaRPr lang="en-GB" dirty="0">
              <a:latin typeface="Arial" panose="020B0604020202020204" pitchFamily="34" charset="0"/>
              <a:cs typeface="Arial" panose="020B0604020202020204" pitchFamily="34" charset="0"/>
            </a:endParaRPr>
          </a:p>
        </p:txBody>
      </p:sp>
      <p:pic>
        <p:nvPicPr>
          <p:cNvPr id="4" name="Picture 3" descr="Jersey Hospice Care">
            <a:hlinkClick r:id="rId3" tooltip="&quot;Jersey Hospice Care&quo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7584" y="5640322"/>
            <a:ext cx="1872208" cy="861513"/>
          </a:xfrm>
          <a:prstGeom prst="rect">
            <a:avLst/>
          </a:prstGeom>
          <a:noFill/>
          <a:ln>
            <a:noFill/>
          </a:ln>
        </p:spPr>
      </p:pic>
      <p:pic>
        <p:nvPicPr>
          <p:cNvPr id="5" name="Picture 2" descr="K:\SPCT\LOGO\GSF logo High re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84168" y="5457835"/>
            <a:ext cx="2183702" cy="1044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20462" y="5157192"/>
            <a:ext cx="1473835" cy="1484630"/>
          </a:xfrm>
          <a:prstGeom prst="rect">
            <a:avLst/>
          </a:prstGeom>
          <a:noFill/>
          <a:ln>
            <a:noFill/>
          </a:ln>
          <a:extLst/>
        </p:spPr>
      </p:pic>
    </p:spTree>
    <p:extLst>
      <p:ext uri="{BB962C8B-B14F-4D97-AF65-F5344CB8AC3E}">
        <p14:creationId xmlns:p14="http://schemas.microsoft.com/office/powerpoint/2010/main" val="318064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924712"/>
          </a:xfrm>
        </p:spPr>
        <p:txBody>
          <a:bodyPr>
            <a:normAutofit/>
          </a:bodyPr>
          <a:lstStyle/>
          <a:p>
            <a:r>
              <a:rPr lang="en-GB" sz="4400" dirty="0" smtClean="0">
                <a:latin typeface="Arial" panose="020B0604020202020204" pitchFamily="34" charset="0"/>
                <a:cs typeface="Arial" panose="020B0604020202020204" pitchFamily="34" charset="0"/>
              </a:rPr>
              <a:t>Jersey uniqueness</a:t>
            </a:r>
            <a:endParaRPr lang="en-GB"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sz="1400" dirty="0">
              <a:latin typeface="+mj-lt"/>
            </a:endParaRPr>
          </a:p>
          <a:p>
            <a:pPr marL="0" indent="0" algn="ctr">
              <a:buNone/>
            </a:pPr>
            <a:r>
              <a:rPr lang="en-GB" sz="1400" dirty="0" smtClean="0">
                <a:latin typeface="+mj-lt"/>
              </a:rPr>
              <a:t>   </a:t>
            </a:r>
            <a:r>
              <a:rPr lang="en-GB" sz="1400" dirty="0" smtClean="0">
                <a:latin typeface="Arial" panose="020B0604020202020204" pitchFamily="34" charset="0"/>
                <a:cs typeface="Arial" panose="020B0604020202020204" pitchFamily="34" charset="0"/>
              </a:rPr>
              <a:t>Prof K Thomas (2019) The Jersey GSF Cross Boundary Care Evaluation Report – 2015-2018</a:t>
            </a:r>
            <a:endParaRPr lang="en-GB" sz="1400" dirty="0">
              <a:latin typeface="Arial" panose="020B0604020202020204" pitchFamily="34" charset="0"/>
              <a:cs typeface="Arial" panose="020B0604020202020204" pitchFamily="34" charset="0"/>
            </a:endParaRPr>
          </a:p>
        </p:txBody>
      </p:sp>
      <p:sp>
        <p:nvSpPr>
          <p:cNvPr id="4" name="Rounded Rectangle 3"/>
          <p:cNvSpPr/>
          <p:nvPr/>
        </p:nvSpPr>
        <p:spPr>
          <a:xfrm>
            <a:off x="755576" y="2348880"/>
            <a:ext cx="7488832" cy="249857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rgbClr val="0F6FC6"/>
                </a:solidFill>
                <a:latin typeface="Arial" panose="020B0604020202020204" pitchFamily="34" charset="0"/>
                <a:cs typeface="Arial" panose="020B0604020202020204" pitchFamily="34" charset="0"/>
              </a:rPr>
              <a:t>“The ‘closed’ system on the island represents a cross-boundary site like no other. Lessons from this should be integrated into policy drivers and incentives, including professional, financial and legislative levers where needed”</a:t>
            </a:r>
          </a:p>
        </p:txBody>
      </p:sp>
    </p:spTree>
    <p:extLst>
      <p:ext uri="{BB962C8B-B14F-4D97-AF65-F5344CB8AC3E}">
        <p14:creationId xmlns:p14="http://schemas.microsoft.com/office/powerpoint/2010/main" val="3471201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91264" cy="5415880"/>
          </a:xfrm>
        </p:spPr>
        <p:txBody>
          <a:bodyPr/>
          <a:lstStyle/>
          <a:p>
            <a:pPr marL="0" indent="0">
              <a:buNone/>
            </a:pPr>
            <a:endParaRPr lang="en-GB" dirty="0"/>
          </a:p>
        </p:txBody>
      </p:sp>
      <p:sp>
        <p:nvSpPr>
          <p:cNvPr id="4" name="Rounded Rectangle 3"/>
          <p:cNvSpPr/>
          <p:nvPr/>
        </p:nvSpPr>
        <p:spPr>
          <a:xfrm>
            <a:off x="827584" y="1124744"/>
            <a:ext cx="7632848" cy="223224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0000FF"/>
                </a:solidFill>
                <a:latin typeface="Arial" panose="020B0604020202020204" pitchFamily="34" charset="0"/>
                <a:cs typeface="Arial" panose="020B0604020202020204" pitchFamily="34" charset="0"/>
              </a:rPr>
              <a:t>Findings .... are very encouraging suggesting that it has catalysed significant improvements in well-coordinated integrated end of life care across the whole island</a:t>
            </a:r>
          </a:p>
        </p:txBody>
      </p:sp>
      <p:sp>
        <p:nvSpPr>
          <p:cNvPr id="5" name="Rounded Rectangle 4"/>
          <p:cNvSpPr/>
          <p:nvPr/>
        </p:nvSpPr>
        <p:spPr>
          <a:xfrm>
            <a:off x="827584" y="4293096"/>
            <a:ext cx="7632848" cy="129614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0000FF"/>
                </a:solidFill>
                <a:latin typeface="Arial" panose="020B0604020202020204" pitchFamily="34" charset="0"/>
                <a:cs typeface="Arial" panose="020B0604020202020204" pitchFamily="34" charset="0"/>
              </a:rPr>
              <a:t>The progress made in all areas, and particularly in the coordination whole island approach, has been impressive</a:t>
            </a:r>
          </a:p>
        </p:txBody>
      </p:sp>
    </p:spTree>
    <p:extLst>
      <p:ext uri="{BB962C8B-B14F-4D97-AF65-F5344CB8AC3E}">
        <p14:creationId xmlns:p14="http://schemas.microsoft.com/office/powerpoint/2010/main" val="732115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852704"/>
          </a:xfrm>
        </p:spPr>
        <p:txBody>
          <a:bodyPr>
            <a:normAutofit/>
          </a:bodyPr>
          <a:lstStyle/>
          <a:p>
            <a:r>
              <a:rPr lang="en-GB" sz="4400" dirty="0" smtClean="0">
                <a:latin typeface="Arial" panose="020B0604020202020204" pitchFamily="34" charset="0"/>
                <a:cs typeface="Arial" panose="020B0604020202020204" pitchFamily="34" charset="0"/>
              </a:rPr>
              <a:t>Conclusion</a:t>
            </a:r>
            <a:endParaRPr lang="en-GB"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1520" y="1772816"/>
            <a:ext cx="8640960" cy="4551784"/>
          </a:xfrm>
        </p:spPr>
        <p:txBody>
          <a:bodyPr/>
          <a:lstStyle/>
          <a:p>
            <a:pPr marL="0" indent="0">
              <a:buNone/>
            </a:pPr>
            <a:r>
              <a:rPr lang="en-GB" b="1" i="1" dirty="0" smtClean="0">
                <a:solidFill>
                  <a:srgbClr val="0000FF"/>
                </a:solidFill>
                <a:latin typeface="Arial" panose="020B0604020202020204" pitchFamily="34" charset="0"/>
                <a:cs typeface="Arial" panose="020B0604020202020204" pitchFamily="34" charset="0"/>
              </a:rPr>
              <a:t>Introduction of GSF successfully functioned as a vehicle for change in Jersey</a:t>
            </a:r>
          </a:p>
          <a:p>
            <a:pPr marL="0" indent="0">
              <a:buNone/>
            </a:pP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Strong evidence of achievement of culture change</a:t>
            </a:r>
          </a:p>
          <a:p>
            <a:r>
              <a:rPr lang="en-GB" dirty="0" smtClean="0">
                <a:latin typeface="Arial" panose="020B0604020202020204" pitchFamily="34" charset="0"/>
                <a:cs typeface="Arial" panose="020B0604020202020204" pitchFamily="34" charset="0"/>
              </a:rPr>
              <a:t>Significant success in integrated cross-boundary care across Jersey</a:t>
            </a:r>
          </a:p>
          <a:p>
            <a:r>
              <a:rPr lang="en-GB" dirty="0" smtClean="0">
                <a:latin typeface="Arial" panose="020B0604020202020204" pitchFamily="34" charset="0"/>
                <a:cs typeface="Arial" panose="020B0604020202020204" pitchFamily="34" charset="0"/>
              </a:rPr>
              <a:t>Significant impact on levels of understanding, knowledge, skills + quality of care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5672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268760"/>
            <a:ext cx="8295456" cy="4104000"/>
          </a:xfrm>
        </p:spPr>
        <p:txBody>
          <a:bodyPr anchor="t">
            <a:normAutofit fontScale="90000"/>
          </a:bodyPr>
          <a:lstStyle/>
          <a:p>
            <a:pPr lvl="0" algn="ctr">
              <a:spcBef>
                <a:spcPct val="20000"/>
              </a:spcBef>
            </a:pPr>
            <a:r>
              <a:rPr lang="en-GB" sz="2800" i="1" dirty="0" smtClean="0">
                <a:latin typeface="Arial" panose="020B0604020202020204" pitchFamily="34" charset="0"/>
                <a:cs typeface="Arial" panose="020B0604020202020204" pitchFamily="34" charset="0"/>
              </a:rPr>
              <a:t> </a:t>
            </a:r>
            <a:r>
              <a:rPr lang="en-GB" sz="3100" b="1" i="1" dirty="0" smtClean="0">
                <a:latin typeface="Arial" panose="020B0604020202020204" pitchFamily="34" charset="0"/>
                <a:cs typeface="Arial" panose="020B0604020202020204" pitchFamily="34" charset="0"/>
              </a:rPr>
              <a:t>“</a:t>
            </a:r>
            <a:r>
              <a:rPr lang="en-GB" sz="3100" i="1" dirty="0" smtClean="0">
                <a:latin typeface="Arial" panose="020B0604020202020204" pitchFamily="34" charset="0"/>
                <a:cs typeface="Arial" panose="020B0604020202020204" pitchFamily="34" charset="0"/>
              </a:rPr>
              <a:t> We suggest that this has been an excellent start in the implementation of GSF to every setting across the whole island of Jersey and the integration of GSF within all settings and across all boundaries, enhancing  a common culture of care has been</a:t>
            </a:r>
            <a:br>
              <a:rPr lang="en-GB" sz="3100" i="1" dirty="0" smtClean="0">
                <a:latin typeface="Arial" panose="020B0604020202020204" pitchFamily="34" charset="0"/>
                <a:cs typeface="Arial" panose="020B0604020202020204" pitchFamily="34" charset="0"/>
              </a:rPr>
            </a:br>
            <a:r>
              <a:rPr lang="en-GB" sz="3100" i="1" dirty="0" smtClean="0">
                <a:latin typeface="Arial" panose="020B0604020202020204" pitchFamily="34" charset="0"/>
                <a:cs typeface="Arial" panose="020B0604020202020204" pitchFamily="34" charset="0"/>
              </a:rPr>
              <a:t>outstanding </a:t>
            </a:r>
            <a:r>
              <a:rPr lang="en-GB" sz="3100" b="1" i="1" dirty="0" smtClean="0">
                <a:latin typeface="Arial" panose="020B0604020202020204" pitchFamily="34" charset="0"/>
                <a:cs typeface="Arial" panose="020B0604020202020204" pitchFamily="34" charset="0"/>
              </a:rPr>
              <a:t>”</a:t>
            </a:r>
            <a:r>
              <a:rPr lang="en-GB" sz="2800" b="1" i="1" dirty="0" smtClean="0">
                <a:latin typeface="Arial" panose="020B0604020202020204" pitchFamily="34" charset="0"/>
                <a:cs typeface="Arial" panose="020B0604020202020204" pitchFamily="34" charset="0"/>
              </a:rPr>
              <a:t/>
            </a:r>
            <a:br>
              <a:rPr lang="en-GB" sz="2800" b="1" i="1" dirty="0" smtClean="0">
                <a:latin typeface="Arial" panose="020B0604020202020204" pitchFamily="34" charset="0"/>
                <a:cs typeface="Arial" panose="020B0604020202020204" pitchFamily="34" charset="0"/>
              </a:rPr>
            </a:br>
            <a:r>
              <a:rPr lang="en-GB" sz="2800" b="1" i="1" dirty="0">
                <a:latin typeface="Arial" panose="020B0604020202020204" pitchFamily="34" charset="0"/>
                <a:cs typeface="Arial" panose="020B0604020202020204" pitchFamily="34" charset="0"/>
              </a:rPr>
              <a:t/>
            </a:r>
            <a:br>
              <a:rPr lang="en-GB" sz="2800" b="1" i="1" dirty="0">
                <a:latin typeface="Arial" panose="020B0604020202020204" pitchFamily="34" charset="0"/>
                <a:cs typeface="Arial" panose="020B0604020202020204" pitchFamily="34" charset="0"/>
              </a:rPr>
            </a:br>
            <a:r>
              <a:rPr lang="en-GB" sz="2800" b="1" i="1" dirty="0" smtClean="0">
                <a:latin typeface="Arial" panose="020B0604020202020204" pitchFamily="34" charset="0"/>
                <a:cs typeface="Arial" panose="020B0604020202020204" pitchFamily="34" charset="0"/>
              </a:rPr>
              <a:t/>
            </a:r>
            <a:br>
              <a:rPr lang="en-GB" sz="2800" b="1" i="1" dirty="0" smtClean="0">
                <a:latin typeface="Arial" panose="020B0604020202020204" pitchFamily="34" charset="0"/>
                <a:cs typeface="Arial" panose="020B0604020202020204" pitchFamily="34" charset="0"/>
              </a:rPr>
            </a:br>
            <a:r>
              <a:rPr lang="en-GB" sz="1600" dirty="0" smtClean="0">
                <a:solidFill>
                  <a:prstClr val="black"/>
                </a:solidFill>
                <a:latin typeface="Arial" panose="020B0604020202020204" pitchFamily="34" charset="0"/>
                <a:ea typeface="+mn-ea"/>
                <a:cs typeface="Arial" panose="020B0604020202020204" pitchFamily="34" charset="0"/>
              </a:rPr>
              <a:t>Prof </a:t>
            </a:r>
            <a:r>
              <a:rPr lang="en-GB" sz="1600" dirty="0">
                <a:solidFill>
                  <a:prstClr val="black"/>
                </a:solidFill>
                <a:latin typeface="Arial" panose="020B0604020202020204" pitchFamily="34" charset="0"/>
                <a:ea typeface="+mn-ea"/>
                <a:cs typeface="Arial" panose="020B0604020202020204" pitchFamily="34" charset="0"/>
              </a:rPr>
              <a:t>K Thomas (2019) The Jersey GSF Cross Boundary Care Evaluation Report – 2015-2018</a:t>
            </a:r>
            <a:r>
              <a:rPr lang="en-GB" sz="1400" dirty="0">
                <a:solidFill>
                  <a:prstClr val="black"/>
                </a:solidFill>
                <a:latin typeface="Arial" panose="020B0604020202020204" pitchFamily="34" charset="0"/>
                <a:ea typeface="+mn-ea"/>
                <a:cs typeface="Arial" panose="020B0604020202020204" pitchFamily="34" charset="0"/>
              </a:rPr>
              <a:t/>
            </a:r>
            <a:br>
              <a:rPr lang="en-GB" sz="1400" dirty="0">
                <a:solidFill>
                  <a:prstClr val="black"/>
                </a:solidFill>
                <a:latin typeface="Arial" panose="020B0604020202020204" pitchFamily="34" charset="0"/>
                <a:ea typeface="+mn-ea"/>
                <a:cs typeface="Arial" panose="020B0604020202020204" pitchFamily="34" charset="0"/>
              </a:rPr>
            </a:br>
            <a:r>
              <a:rPr lang="en-GB" sz="2800" i="1" dirty="0" smtClean="0">
                <a:latin typeface="Arial" panose="020B0604020202020204" pitchFamily="34" charset="0"/>
                <a:cs typeface="Arial" panose="020B0604020202020204" pitchFamily="34" charset="0"/>
              </a:rPr>
              <a:t/>
            </a:r>
            <a:br>
              <a:rPr lang="en-GB" sz="2800" i="1" dirty="0" smtClean="0">
                <a:latin typeface="Arial" panose="020B0604020202020204" pitchFamily="34" charset="0"/>
                <a:cs typeface="Arial" panose="020B0604020202020204" pitchFamily="34" charset="0"/>
              </a:rPr>
            </a:br>
            <a:endParaRPr lang="en-GB" sz="4400" b="1" dirty="0"/>
          </a:p>
        </p:txBody>
      </p:sp>
    </p:spTree>
    <p:extLst>
      <p:ext uri="{BB962C8B-B14F-4D97-AF65-F5344CB8AC3E}">
        <p14:creationId xmlns:p14="http://schemas.microsoft.com/office/powerpoint/2010/main" val="109466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052736"/>
            <a:ext cx="9036496" cy="1008112"/>
          </a:xfrm>
        </p:spPr>
        <p:txBody>
          <a:bodyPr>
            <a:normAutofit fontScale="90000"/>
          </a:bodyPr>
          <a:lstStyle/>
          <a:p>
            <a:r>
              <a:rPr lang="en-GB" sz="4700" dirty="0" smtClean="0">
                <a:latin typeface="Arial" panose="020B0604020202020204" pitchFamily="34" charset="0"/>
                <a:cs typeface="Arial" panose="020B0604020202020204" pitchFamily="34" charset="0"/>
              </a:rPr>
              <a:t>JHC’s commitment to sustaining GSF</a:t>
            </a:r>
            <a:r>
              <a:rPr lang="en-GB" dirty="0" smtClean="0"/>
              <a:t/>
            </a:r>
            <a:br>
              <a:rPr lang="en-GB" dirty="0" smtClean="0"/>
            </a:br>
            <a:endParaRPr lang="en-GB" sz="3100" dirty="0"/>
          </a:p>
        </p:txBody>
      </p:sp>
      <p:sp>
        <p:nvSpPr>
          <p:cNvPr id="3" name="Content Placeholder 2"/>
          <p:cNvSpPr>
            <a:spLocks noGrp="1"/>
          </p:cNvSpPr>
          <p:nvPr>
            <p:ph idx="1"/>
          </p:nvPr>
        </p:nvSpPr>
        <p:spPr>
          <a:xfrm>
            <a:off x="323528" y="1844824"/>
            <a:ext cx="8219256" cy="4353347"/>
          </a:xfrm>
        </p:spPr>
        <p:txBody>
          <a:bodyPr>
            <a:normAutofit fontScale="85000" lnSpcReduction="20000"/>
          </a:bodyPr>
          <a:lstStyle/>
          <a:p>
            <a:pPr marL="0" indent="0" algn="ctr">
              <a:buNone/>
            </a:pPr>
            <a:endParaRPr lang="en-GB" dirty="0" smtClean="0"/>
          </a:p>
          <a:p>
            <a:pPr marL="0" indent="0" algn="ctr">
              <a:buNone/>
            </a:pPr>
            <a:r>
              <a:rPr lang="en-GB" b="1" dirty="0" smtClean="0">
                <a:latin typeface="Arial" panose="020B0604020202020204" pitchFamily="34" charset="0"/>
                <a:cs typeface="Arial" panose="020B0604020202020204" pitchFamily="34" charset="0"/>
              </a:rPr>
              <a:t>GSF Regional Training Centre</a:t>
            </a:r>
          </a:p>
          <a:p>
            <a:pPr algn="ctr">
              <a:buNone/>
            </a:pPr>
            <a:endParaRPr lang="en-GB" b="1" dirty="0" smtClean="0"/>
          </a:p>
          <a:p>
            <a:pPr>
              <a:buFont typeface="Wingdings" pitchFamily="2" charset="2"/>
              <a:buChar char="§"/>
            </a:pPr>
            <a:r>
              <a:rPr lang="en-GB" sz="2800" dirty="0" smtClean="0">
                <a:latin typeface="Arial" panose="020B0604020202020204" pitchFamily="34" charset="0"/>
                <a:cs typeface="Arial" panose="020B0604020202020204" pitchFamily="34" charset="0"/>
              </a:rPr>
              <a:t>Included in organisation’s strategic aims and culture</a:t>
            </a:r>
          </a:p>
          <a:p>
            <a:pPr lvl="0">
              <a:buClr>
                <a:srgbClr val="0BD0D9"/>
              </a:buClr>
            </a:pPr>
            <a:r>
              <a:rPr lang="en-GB" sz="2800" dirty="0">
                <a:solidFill>
                  <a:prstClr val="black"/>
                </a:solidFill>
                <a:latin typeface="Arial" panose="020B0604020202020204" pitchFamily="34" charset="0"/>
                <a:cs typeface="Arial" panose="020B0604020202020204" pitchFamily="34" charset="0"/>
              </a:rPr>
              <a:t>GSF included in Jersey policy guidance e.g. </a:t>
            </a:r>
            <a:r>
              <a:rPr lang="en-GB" sz="2800" dirty="0" smtClean="0">
                <a:solidFill>
                  <a:prstClr val="black"/>
                </a:solidFill>
                <a:latin typeface="Arial" panose="020B0604020202020204" pitchFamily="34" charset="0"/>
                <a:cs typeface="Arial" panose="020B0604020202020204" pitchFamily="34" charset="0"/>
              </a:rPr>
              <a:t>Jersey Quality Improvement Framework, Jersey Nursing Assessment and Accreditation </a:t>
            </a:r>
            <a:r>
              <a:rPr lang="en-GB" sz="2800" dirty="0" smtClean="0">
                <a:solidFill>
                  <a:prstClr val="black"/>
                </a:solidFill>
                <a:latin typeface="Arial" panose="020B0604020202020204" pitchFamily="34" charset="0"/>
                <a:cs typeface="Arial" panose="020B0604020202020204" pitchFamily="34" charset="0"/>
              </a:rPr>
              <a:t>System, </a:t>
            </a:r>
            <a:r>
              <a:rPr lang="en-GB" sz="2800" dirty="0" smtClean="0">
                <a:solidFill>
                  <a:prstClr val="black"/>
                </a:solidFill>
                <a:latin typeface="Arial" panose="020B0604020202020204" pitchFamily="34" charset="0"/>
                <a:cs typeface="Arial" panose="020B0604020202020204" pitchFamily="34" charset="0"/>
              </a:rPr>
              <a:t>Jersey Care Commission </a:t>
            </a:r>
            <a:r>
              <a:rPr lang="en-GB" sz="2800" dirty="0">
                <a:solidFill>
                  <a:prstClr val="black"/>
                </a:solidFill>
                <a:latin typeface="Arial" panose="020B0604020202020204" pitchFamily="34" charset="0"/>
                <a:cs typeface="Arial" panose="020B0604020202020204" pitchFamily="34" charset="0"/>
              </a:rPr>
              <a:t>Care Standards</a:t>
            </a:r>
          </a:p>
          <a:p>
            <a:pPr lvl="0">
              <a:buClr>
                <a:srgbClr val="0BD0D9"/>
              </a:buClr>
            </a:pPr>
            <a:r>
              <a:rPr lang="en-GB" sz="2800" dirty="0" smtClean="0">
                <a:solidFill>
                  <a:prstClr val="black"/>
                </a:solidFill>
                <a:latin typeface="Arial" panose="020B0604020202020204" pitchFamily="34" charset="0"/>
                <a:cs typeface="Arial" panose="020B0604020202020204" pitchFamily="34" charset="0"/>
              </a:rPr>
              <a:t>Accreditation</a:t>
            </a:r>
            <a:endParaRPr lang="en-GB" sz="2800" dirty="0">
              <a:solidFill>
                <a:prstClr val="black"/>
              </a:solidFill>
              <a:latin typeface="Arial" panose="020B0604020202020204" pitchFamily="34" charset="0"/>
              <a:cs typeface="Arial" panose="020B0604020202020204" pitchFamily="34" charset="0"/>
            </a:endParaRPr>
          </a:p>
          <a:p>
            <a:pPr>
              <a:buFont typeface="Wingdings" pitchFamily="2" charset="2"/>
              <a:buChar char="§"/>
            </a:pPr>
            <a:r>
              <a:rPr lang="en-GB" sz="2800" dirty="0" smtClean="0">
                <a:latin typeface="Arial" panose="020B0604020202020204" pitchFamily="34" charset="0"/>
                <a:cs typeface="Arial" panose="020B0604020202020204" pitchFamily="34" charset="0"/>
              </a:rPr>
              <a:t>Train organisations not currently GSF trained</a:t>
            </a:r>
          </a:p>
          <a:p>
            <a:pPr>
              <a:buFont typeface="Wingdings" pitchFamily="2" charset="2"/>
              <a:buChar char="§"/>
            </a:pPr>
            <a:r>
              <a:rPr lang="en-GB" sz="2800" dirty="0" smtClean="0">
                <a:latin typeface="Arial" panose="020B0604020202020204" pitchFamily="34" charset="0"/>
                <a:cs typeface="Arial" panose="020B0604020202020204" pitchFamily="34" charset="0"/>
              </a:rPr>
              <a:t>Further workshops to build on good practice</a:t>
            </a:r>
          </a:p>
          <a:p>
            <a:pPr>
              <a:buFont typeface="Wingdings" pitchFamily="2" charset="2"/>
              <a:buChar char="§"/>
            </a:pPr>
            <a:r>
              <a:rPr lang="en-GB" sz="2800" dirty="0" smtClean="0">
                <a:latin typeface="Arial" panose="020B0604020202020204" pitchFamily="34" charset="0"/>
                <a:cs typeface="Arial" panose="020B0604020202020204" pitchFamily="34" charset="0"/>
              </a:rPr>
              <a:t>Cross Boundary Care events</a:t>
            </a:r>
          </a:p>
          <a:p>
            <a:pPr algn="ctr">
              <a:buFont typeface="Wingdings" pitchFamily="2" charset="2"/>
              <a:buChar char="§"/>
            </a:pPr>
            <a:endParaRPr lang="en-GB" dirty="0"/>
          </a:p>
        </p:txBody>
      </p:sp>
    </p:spTree>
    <p:extLst>
      <p:ext uri="{BB962C8B-B14F-4D97-AF65-F5344CB8AC3E}">
        <p14:creationId xmlns:p14="http://schemas.microsoft.com/office/powerpoint/2010/main" val="3156702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7524" y="4653136"/>
            <a:ext cx="2664296" cy="200271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4617B"/>
                </a:solidFill>
                <a:latin typeface="Arial" panose="020B0604020202020204" pitchFamily="34" charset="0"/>
                <a:cs typeface="Arial" panose="020B0604020202020204" pitchFamily="34" charset="0"/>
              </a:rPr>
              <a:t>Jersey General Hospital</a:t>
            </a:r>
            <a:endParaRPr lang="en-GB" dirty="0">
              <a:solidFill>
                <a:srgbClr val="04617B"/>
              </a:solidFill>
              <a:latin typeface="Arial" panose="020B0604020202020204" pitchFamily="34" charset="0"/>
              <a:cs typeface="Arial" panose="020B0604020202020204" pitchFamily="34" charset="0"/>
            </a:endParaRPr>
          </a:p>
          <a:p>
            <a:pPr algn="ctr"/>
            <a:r>
              <a:rPr lang="en-GB" dirty="0">
                <a:solidFill>
                  <a:srgbClr val="04617B"/>
                </a:solidFill>
                <a:latin typeface="Arial" panose="020B0604020202020204" pitchFamily="34" charset="0"/>
                <a:cs typeface="Arial" panose="020B0604020202020204" pitchFamily="34" charset="0"/>
              </a:rPr>
              <a:t>GSF Champions + CNSs programme</a:t>
            </a:r>
          </a:p>
          <a:p>
            <a:pPr algn="ctr"/>
            <a:r>
              <a:rPr lang="en-GB" dirty="0">
                <a:solidFill>
                  <a:srgbClr val="04617B"/>
                </a:solidFill>
                <a:latin typeface="Arial" panose="020B0604020202020204" pitchFamily="34" charset="0"/>
                <a:cs typeface="Arial" panose="020B0604020202020204" pitchFamily="34" charset="0"/>
              </a:rPr>
              <a:t>Quality Summit</a:t>
            </a:r>
          </a:p>
          <a:p>
            <a:pPr algn="ctr"/>
            <a:r>
              <a:rPr lang="en-GB" dirty="0">
                <a:solidFill>
                  <a:srgbClr val="04617B"/>
                </a:solidFill>
                <a:latin typeface="Arial" panose="020B0604020202020204" pitchFamily="34" charset="0"/>
                <a:cs typeface="Arial" panose="020B0604020202020204" pitchFamily="34" charset="0"/>
              </a:rPr>
              <a:t>SPCT support</a:t>
            </a:r>
          </a:p>
        </p:txBody>
      </p:sp>
      <p:sp>
        <p:nvSpPr>
          <p:cNvPr id="5" name="Rounded Rectangle 4"/>
          <p:cNvSpPr/>
          <p:nvPr/>
        </p:nvSpPr>
        <p:spPr>
          <a:xfrm>
            <a:off x="2987824" y="764704"/>
            <a:ext cx="3600400" cy="3456384"/>
          </a:xfrm>
          <a:prstGeom prst="roundRect">
            <a:avLst>
              <a:gd name="adj" fmla="val 1666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rgbClr val="04617B"/>
              </a:solidFill>
            </a:endParaRPr>
          </a:p>
          <a:p>
            <a:pPr algn="ctr"/>
            <a:r>
              <a:rPr lang="en-GB" b="1" dirty="0">
                <a:solidFill>
                  <a:srgbClr val="04617B"/>
                </a:solidFill>
                <a:latin typeface="Arial" panose="020B0604020202020204" pitchFamily="34" charset="0"/>
                <a:cs typeface="Arial" panose="020B0604020202020204" pitchFamily="34" charset="0"/>
              </a:rPr>
              <a:t>Care Homes</a:t>
            </a:r>
          </a:p>
          <a:p>
            <a:pPr algn="ctr"/>
            <a:r>
              <a:rPr lang="en-GB" dirty="0" smtClean="0">
                <a:solidFill>
                  <a:srgbClr val="04617B"/>
                </a:solidFill>
                <a:latin typeface="Arial" panose="020B0604020202020204" pitchFamily="34" charset="0"/>
                <a:cs typeface="Arial" panose="020B0604020202020204" pitchFamily="34" charset="0"/>
              </a:rPr>
              <a:t>JCC </a:t>
            </a:r>
            <a:r>
              <a:rPr lang="en-GB" dirty="0">
                <a:solidFill>
                  <a:srgbClr val="04617B"/>
                </a:solidFill>
                <a:latin typeface="Arial" panose="020B0604020202020204" pitchFamily="34" charset="0"/>
                <a:cs typeface="Arial" panose="020B0604020202020204" pitchFamily="34" charset="0"/>
              </a:rPr>
              <a:t>Care Standards aligned to GSF Accreditation key tasks</a:t>
            </a:r>
          </a:p>
          <a:p>
            <a:pPr algn="ctr"/>
            <a:r>
              <a:rPr lang="en-GB" dirty="0">
                <a:solidFill>
                  <a:srgbClr val="04617B"/>
                </a:solidFill>
                <a:latin typeface="Arial" panose="020B0604020202020204" pitchFamily="34" charset="0"/>
                <a:cs typeface="Arial" panose="020B0604020202020204" pitchFamily="34" charset="0"/>
              </a:rPr>
              <a:t>Programme for HCAs</a:t>
            </a:r>
          </a:p>
          <a:p>
            <a:pPr algn="ctr"/>
            <a:r>
              <a:rPr lang="en-GB" dirty="0">
                <a:solidFill>
                  <a:srgbClr val="04617B"/>
                </a:solidFill>
                <a:latin typeface="Arial" panose="020B0604020202020204" pitchFamily="34" charset="0"/>
                <a:cs typeface="Arial" panose="020B0604020202020204" pitchFamily="34" charset="0"/>
              </a:rPr>
              <a:t>Biannual programme for RGNs</a:t>
            </a:r>
          </a:p>
          <a:p>
            <a:pPr algn="ctr"/>
            <a:r>
              <a:rPr lang="en-GB" dirty="0">
                <a:solidFill>
                  <a:srgbClr val="04617B"/>
                </a:solidFill>
                <a:latin typeface="Arial" panose="020B0604020202020204" pitchFamily="34" charset="0"/>
                <a:cs typeface="Arial" panose="020B0604020202020204" pitchFamily="34" charset="0"/>
              </a:rPr>
              <a:t>Accreditation workshops</a:t>
            </a:r>
          </a:p>
          <a:p>
            <a:pPr algn="ctr"/>
            <a:r>
              <a:rPr lang="en-GB" dirty="0">
                <a:solidFill>
                  <a:srgbClr val="04617B"/>
                </a:solidFill>
                <a:latin typeface="Arial" panose="020B0604020202020204" pitchFamily="34" charset="0"/>
                <a:cs typeface="Arial" panose="020B0604020202020204" pitchFamily="34" charset="0"/>
              </a:rPr>
              <a:t>New cohort</a:t>
            </a:r>
          </a:p>
          <a:p>
            <a:pPr algn="ctr"/>
            <a:r>
              <a:rPr lang="en-GB" dirty="0">
                <a:solidFill>
                  <a:srgbClr val="04617B"/>
                </a:solidFill>
                <a:latin typeface="Arial" panose="020B0604020202020204" pitchFamily="34" charset="0"/>
                <a:cs typeface="Arial" panose="020B0604020202020204" pitchFamily="34" charset="0"/>
              </a:rPr>
              <a:t>Training in care homes</a:t>
            </a:r>
          </a:p>
          <a:p>
            <a:pPr algn="ctr"/>
            <a:r>
              <a:rPr lang="en-GB" dirty="0">
                <a:solidFill>
                  <a:srgbClr val="04617B"/>
                </a:solidFill>
                <a:latin typeface="Arial" panose="020B0604020202020204" pitchFamily="34" charset="0"/>
                <a:cs typeface="Arial" panose="020B0604020202020204" pitchFamily="34" charset="0"/>
              </a:rPr>
              <a:t>Support visits – Reflective sessions</a:t>
            </a:r>
          </a:p>
          <a:p>
            <a:pPr algn="ctr"/>
            <a:endParaRPr lang="en-GB" dirty="0">
              <a:solidFill>
                <a:prstClr val="white"/>
              </a:solidFill>
            </a:endParaRPr>
          </a:p>
        </p:txBody>
      </p:sp>
      <p:sp>
        <p:nvSpPr>
          <p:cNvPr id="6" name="Rounded Rectangle 5"/>
          <p:cNvSpPr/>
          <p:nvPr/>
        </p:nvSpPr>
        <p:spPr>
          <a:xfrm>
            <a:off x="6786624" y="997864"/>
            <a:ext cx="1944216" cy="136815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4617B"/>
                </a:solidFill>
                <a:latin typeface="Arial" panose="020B0604020202020204" pitchFamily="34" charset="0"/>
                <a:cs typeface="Arial" panose="020B0604020202020204" pitchFamily="34" charset="0"/>
              </a:rPr>
              <a:t>Allied healthcare professionals</a:t>
            </a:r>
          </a:p>
        </p:txBody>
      </p:sp>
      <p:sp>
        <p:nvSpPr>
          <p:cNvPr id="7" name="Rounded Rectangle 6"/>
          <p:cNvSpPr/>
          <p:nvPr/>
        </p:nvSpPr>
        <p:spPr>
          <a:xfrm>
            <a:off x="287524" y="1916832"/>
            <a:ext cx="2592288" cy="259228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4617B"/>
                </a:solidFill>
                <a:latin typeface="Arial" panose="020B0604020202020204" pitchFamily="34" charset="0"/>
                <a:cs typeface="Arial" panose="020B0604020202020204" pitchFamily="34" charset="0"/>
              </a:rPr>
              <a:t>Primary Care</a:t>
            </a:r>
          </a:p>
          <a:p>
            <a:pPr algn="ctr"/>
            <a:r>
              <a:rPr lang="en-GB" dirty="0">
                <a:solidFill>
                  <a:srgbClr val="04617B"/>
                </a:solidFill>
                <a:latin typeface="Arial" panose="020B0604020202020204" pitchFamily="34" charset="0"/>
                <a:cs typeface="Arial" panose="020B0604020202020204" pitchFamily="34" charset="0"/>
              </a:rPr>
              <a:t>Evolving GSF Supportive Care register meetings</a:t>
            </a:r>
          </a:p>
          <a:p>
            <a:pPr algn="ctr"/>
            <a:r>
              <a:rPr lang="en-GB" dirty="0">
                <a:solidFill>
                  <a:srgbClr val="04617B"/>
                </a:solidFill>
                <a:latin typeface="Arial" panose="020B0604020202020204" pitchFamily="34" charset="0"/>
                <a:cs typeface="Arial" panose="020B0604020202020204" pitchFamily="34" charset="0"/>
              </a:rPr>
              <a:t>Receptionist/Admin staff training</a:t>
            </a:r>
          </a:p>
          <a:p>
            <a:pPr algn="ctr"/>
            <a:r>
              <a:rPr lang="en-GB" dirty="0" smtClean="0">
                <a:solidFill>
                  <a:srgbClr val="04617B"/>
                </a:solidFill>
                <a:latin typeface="Arial" panose="020B0604020202020204" pitchFamily="34" charset="0"/>
                <a:cs typeface="Arial" panose="020B0604020202020204" pitchFamily="34" charset="0"/>
              </a:rPr>
              <a:t>1 practice accredited√</a:t>
            </a:r>
          </a:p>
          <a:p>
            <a:pPr algn="ctr"/>
            <a:r>
              <a:rPr lang="en-GB" dirty="0" smtClean="0">
                <a:solidFill>
                  <a:srgbClr val="04617B"/>
                </a:solidFill>
              </a:rPr>
              <a:t> </a:t>
            </a:r>
            <a:endParaRPr lang="en-GB" dirty="0">
              <a:solidFill>
                <a:srgbClr val="04617B"/>
              </a:solidFill>
            </a:endParaRPr>
          </a:p>
        </p:txBody>
      </p:sp>
      <p:sp>
        <p:nvSpPr>
          <p:cNvPr id="8" name="Rounded Rectangle 7"/>
          <p:cNvSpPr/>
          <p:nvPr/>
        </p:nvSpPr>
        <p:spPr>
          <a:xfrm>
            <a:off x="3131840" y="4391744"/>
            <a:ext cx="2880320" cy="203668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4617B"/>
                </a:solidFill>
                <a:latin typeface="Arial" panose="020B0604020202020204" pitchFamily="34" charset="0"/>
                <a:cs typeface="Arial" panose="020B0604020202020204" pitchFamily="34" charset="0"/>
              </a:rPr>
              <a:t>Jersey Hospice Care</a:t>
            </a:r>
          </a:p>
          <a:p>
            <a:pPr algn="ctr"/>
            <a:r>
              <a:rPr lang="en-GB" dirty="0" smtClean="0">
                <a:solidFill>
                  <a:srgbClr val="04617B"/>
                </a:solidFill>
                <a:latin typeface="Arial" panose="020B0604020202020204" pitchFamily="34" charset="0"/>
                <a:cs typeface="Arial" panose="020B0604020202020204" pitchFamily="34" charset="0"/>
              </a:rPr>
              <a:t>Accredited √</a:t>
            </a:r>
          </a:p>
          <a:p>
            <a:pPr algn="ctr"/>
            <a:r>
              <a:rPr lang="en-GB" dirty="0" smtClean="0">
                <a:solidFill>
                  <a:srgbClr val="04617B"/>
                </a:solidFill>
                <a:latin typeface="Arial" panose="020B0604020202020204" pitchFamily="34" charset="0"/>
                <a:cs typeface="Arial" panose="020B0604020202020204" pitchFamily="34" charset="0"/>
              </a:rPr>
              <a:t>Strategic </a:t>
            </a:r>
            <a:r>
              <a:rPr lang="en-GB" dirty="0">
                <a:solidFill>
                  <a:srgbClr val="04617B"/>
                </a:solidFill>
                <a:latin typeface="Arial" panose="020B0604020202020204" pitchFamily="34" charset="0"/>
                <a:cs typeface="Arial" panose="020B0604020202020204" pitchFamily="34" charset="0"/>
              </a:rPr>
              <a:t>culture, GSF in business plan</a:t>
            </a:r>
          </a:p>
          <a:p>
            <a:pPr algn="ctr"/>
            <a:r>
              <a:rPr lang="en-GB" dirty="0">
                <a:solidFill>
                  <a:srgbClr val="04617B"/>
                </a:solidFill>
                <a:latin typeface="Arial" panose="020B0604020202020204" pitchFamily="34" charset="0"/>
                <a:cs typeface="Arial" panose="020B0604020202020204" pitchFamily="34" charset="0"/>
              </a:rPr>
              <a:t>Regional Training Centre</a:t>
            </a:r>
          </a:p>
          <a:p>
            <a:pPr algn="ctr"/>
            <a:endParaRPr lang="en-GB" dirty="0">
              <a:solidFill>
                <a:srgbClr val="04617B"/>
              </a:solidFill>
            </a:endParaRPr>
          </a:p>
        </p:txBody>
      </p:sp>
      <p:sp>
        <p:nvSpPr>
          <p:cNvPr id="9" name="Rounded Rectangle 8"/>
          <p:cNvSpPr/>
          <p:nvPr/>
        </p:nvSpPr>
        <p:spPr>
          <a:xfrm>
            <a:off x="6660232" y="3789040"/>
            <a:ext cx="2160240" cy="136815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4617B"/>
                </a:solidFill>
                <a:latin typeface="Arial" panose="020B0604020202020204" pitchFamily="34" charset="0"/>
                <a:cs typeface="Arial" panose="020B0604020202020204" pitchFamily="34" charset="0"/>
              </a:rPr>
              <a:t>Approved Home Care Providers</a:t>
            </a:r>
          </a:p>
          <a:p>
            <a:pPr algn="ctr"/>
            <a:endParaRPr lang="en-GB" b="1" dirty="0">
              <a:solidFill>
                <a:srgbClr val="04617B"/>
              </a:solidFill>
              <a:latin typeface="Arial" panose="020B0604020202020204" pitchFamily="34" charset="0"/>
              <a:cs typeface="Arial" panose="020B0604020202020204" pitchFamily="34" charset="0"/>
            </a:endParaRPr>
          </a:p>
          <a:p>
            <a:pPr algn="ctr"/>
            <a:r>
              <a:rPr lang="en-GB" dirty="0">
                <a:solidFill>
                  <a:srgbClr val="04617B"/>
                </a:solidFill>
                <a:latin typeface="Arial" panose="020B0604020202020204" pitchFamily="34" charset="0"/>
                <a:cs typeface="Arial" panose="020B0604020202020204" pitchFamily="34" charset="0"/>
              </a:rPr>
              <a:t>Ongoing support</a:t>
            </a:r>
          </a:p>
        </p:txBody>
      </p:sp>
      <p:sp>
        <p:nvSpPr>
          <p:cNvPr id="10" name="Rounded Rectangle 9"/>
          <p:cNvSpPr/>
          <p:nvPr/>
        </p:nvSpPr>
        <p:spPr>
          <a:xfrm>
            <a:off x="6228184" y="5301208"/>
            <a:ext cx="2592288" cy="1152128"/>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4617B"/>
                </a:solidFill>
                <a:latin typeface="Arial" panose="020B0604020202020204" pitchFamily="34" charset="0"/>
                <a:cs typeface="Arial" panose="020B0604020202020204" pitchFamily="34" charset="0"/>
              </a:rPr>
              <a:t>Cross Boundary Care events</a:t>
            </a:r>
          </a:p>
        </p:txBody>
      </p:sp>
      <p:sp>
        <p:nvSpPr>
          <p:cNvPr id="11" name="Rounded Rectangle 10"/>
          <p:cNvSpPr/>
          <p:nvPr/>
        </p:nvSpPr>
        <p:spPr>
          <a:xfrm>
            <a:off x="6756030" y="2492896"/>
            <a:ext cx="2160240" cy="12070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04617B"/>
                </a:solidFill>
                <a:latin typeface="Arial" panose="020B0604020202020204" pitchFamily="34" charset="0"/>
                <a:cs typeface="Arial" panose="020B0604020202020204" pitchFamily="34" charset="0"/>
              </a:rPr>
              <a:t>FNHC/Rapid Response and </a:t>
            </a:r>
            <a:r>
              <a:rPr lang="en-GB" b="1" dirty="0">
                <a:solidFill>
                  <a:srgbClr val="04617B"/>
                </a:solidFill>
                <a:latin typeface="Arial" panose="020B0604020202020204" pitchFamily="34" charset="0"/>
                <a:cs typeface="Arial" panose="020B0604020202020204" pitchFamily="34" charset="0"/>
              </a:rPr>
              <a:t>R</a:t>
            </a:r>
            <a:r>
              <a:rPr lang="en-GB" b="1" dirty="0" smtClean="0">
                <a:solidFill>
                  <a:srgbClr val="04617B"/>
                </a:solidFill>
                <a:latin typeface="Arial" panose="020B0604020202020204" pitchFamily="34" charset="0"/>
                <a:cs typeface="Arial" panose="020B0604020202020204" pitchFamily="34" charset="0"/>
              </a:rPr>
              <a:t>eablement Team</a:t>
            </a:r>
            <a:endParaRPr lang="en-GB" b="1" dirty="0">
              <a:solidFill>
                <a:srgbClr val="04617B"/>
              </a:solidFill>
              <a:latin typeface="Arial" panose="020B0604020202020204" pitchFamily="34" charset="0"/>
              <a:cs typeface="Arial" panose="020B0604020202020204" pitchFamily="34" charset="0"/>
            </a:endParaRPr>
          </a:p>
        </p:txBody>
      </p:sp>
      <p:sp>
        <p:nvSpPr>
          <p:cNvPr id="3" name="Rounded Rectangle 2"/>
          <p:cNvSpPr/>
          <p:nvPr/>
        </p:nvSpPr>
        <p:spPr>
          <a:xfrm>
            <a:off x="179512" y="990092"/>
            <a:ext cx="259228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prstClr val="white"/>
                </a:solidFill>
              </a:rPr>
              <a:t>Currently</a:t>
            </a:r>
          </a:p>
        </p:txBody>
      </p:sp>
    </p:spTree>
    <p:extLst>
      <p:ext uri="{BB962C8B-B14F-4D97-AF65-F5344CB8AC3E}">
        <p14:creationId xmlns:p14="http://schemas.microsoft.com/office/powerpoint/2010/main" val="87444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8280920" cy="6192688"/>
          </a:xfrm>
        </p:spPr>
        <p:txBody>
          <a:bodyPr>
            <a:normAutofit/>
          </a:bodyPr>
          <a:lstStyle/>
          <a:p>
            <a:pPr algn="ctr"/>
            <a:r>
              <a:rPr lang="en-GB" dirty="0" smtClean="0"/>
              <a:t/>
            </a:r>
            <a:br>
              <a:rPr lang="en-GB" dirty="0" smtClean="0"/>
            </a:br>
            <a:r>
              <a:rPr lang="en-GB" dirty="0" smtClean="0"/>
              <a:t>T</a:t>
            </a:r>
            <a:r>
              <a:rPr lang="en-GB" dirty="0" smtClean="0">
                <a:latin typeface="Arial" panose="020B0604020202020204" pitchFamily="34" charset="0"/>
                <a:cs typeface="Arial" panose="020B0604020202020204" pitchFamily="34" charset="0"/>
              </a:rPr>
              <a:t>hank you</a:t>
            </a:r>
            <a:r>
              <a:rPr lang="en-GB" dirty="0">
                <a:latin typeface="Arial" panose="020B0604020202020204" pitchFamily="34" charset="0"/>
                <a:cs typeface="Arial" panose="020B0604020202020204" pitchFamily="34" charset="0"/>
              </a:rPr>
              <a:t/>
            </a:r>
            <a:br>
              <a:rPr lang="en-GB" dirty="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
            </a:r>
            <a:br>
              <a:rPr lang="en-GB" dirty="0" smtClean="0">
                <a:latin typeface="Arial" panose="020B0604020202020204" pitchFamily="34" charset="0"/>
                <a:cs typeface="Arial" panose="020B0604020202020204" pitchFamily="34" charset="0"/>
              </a:rPr>
            </a:br>
            <a:r>
              <a:rPr lang="en-GB" sz="2000" dirty="0" smtClean="0">
                <a:latin typeface="Arial" panose="020B0604020202020204" pitchFamily="34" charset="0"/>
                <a:cs typeface="Arial" panose="020B0604020202020204" pitchFamily="34" charset="0"/>
              </a:rPr>
              <a:t>gailedwards@jerseyhospicecare.com</a:t>
            </a:r>
            <a:endParaRPr lang="en-GB" sz="2000" dirty="0">
              <a:latin typeface="Arial" panose="020B0604020202020204" pitchFamily="34" charset="0"/>
              <a:cs typeface="Arial" panose="020B0604020202020204" pitchFamily="34" charset="0"/>
            </a:endParaRPr>
          </a:p>
        </p:txBody>
      </p:sp>
      <p:sp>
        <p:nvSpPr>
          <p:cNvPr id="3" name="Rounded Rectangle 2"/>
          <p:cNvSpPr/>
          <p:nvPr/>
        </p:nvSpPr>
        <p:spPr>
          <a:xfrm>
            <a:off x="395536" y="1988840"/>
            <a:ext cx="7920880" cy="156247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0F6FC6"/>
                </a:solidFill>
              </a:rPr>
              <a:t>“Any change requires a significant investment of time, financial resource and leadership effort.”</a:t>
            </a:r>
          </a:p>
          <a:p>
            <a:pPr algn="ctr"/>
            <a:endParaRPr lang="en-GB" dirty="0">
              <a:solidFill>
                <a:prstClr val="white"/>
              </a:solidFill>
            </a:endParaRPr>
          </a:p>
          <a:p>
            <a:pPr algn="ctr"/>
            <a:r>
              <a:rPr lang="en-GB" sz="1400" dirty="0">
                <a:solidFill>
                  <a:srgbClr val="0F6FC6"/>
                </a:solidFill>
              </a:rPr>
              <a:t>NHS Institute for Innovation and Improvement</a:t>
            </a:r>
          </a:p>
        </p:txBody>
      </p:sp>
    </p:spTree>
    <p:extLst>
      <p:ext uri="{BB962C8B-B14F-4D97-AF65-F5344CB8AC3E}">
        <p14:creationId xmlns:p14="http://schemas.microsoft.com/office/powerpoint/2010/main" val="401459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04088"/>
            <a:ext cx="8291264" cy="924712"/>
          </a:xfrm>
        </p:spPr>
        <p:txBody>
          <a:bodyPr>
            <a:normAutofit/>
          </a:bodyPr>
          <a:lstStyle/>
          <a:p>
            <a:r>
              <a:rPr lang="en-GB" sz="4400" dirty="0" smtClean="0">
                <a:latin typeface="Arial" panose="020B0604020202020204" pitchFamily="34" charset="0"/>
                <a:cs typeface="Arial" panose="020B0604020202020204" pitchFamily="34" charset="0"/>
              </a:rPr>
              <a:t>Background</a:t>
            </a:r>
            <a:endParaRPr lang="en-GB"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GB" dirty="0" smtClean="0">
                <a:latin typeface="Arial" panose="020B0604020202020204" pitchFamily="34" charset="0"/>
                <a:cs typeface="Arial" panose="020B0604020202020204" pitchFamily="34" charset="0"/>
              </a:rPr>
              <a:t>2014/15 review of health care provision in Jersey</a:t>
            </a:r>
          </a:p>
          <a:p>
            <a:r>
              <a:rPr lang="en-GB" dirty="0" smtClean="0">
                <a:latin typeface="Arial" panose="020B0604020202020204" pitchFamily="34" charset="0"/>
                <a:cs typeface="Arial" panose="020B0604020202020204" pitchFamily="34" charset="0"/>
              </a:rPr>
              <a:t>Jersey Hospice Care (JHC) recognised as end of life care specialists</a:t>
            </a:r>
          </a:p>
          <a:p>
            <a:r>
              <a:rPr lang="en-GB" dirty="0" smtClean="0">
                <a:latin typeface="Arial" panose="020B0604020202020204" pitchFamily="34" charset="0"/>
                <a:cs typeface="Arial" panose="020B0604020202020204" pitchFamily="34" charset="0"/>
              </a:rPr>
              <a:t>JHC commissioned to enhance the quality, consistency + equity of palliative and end of life care island wide</a:t>
            </a:r>
          </a:p>
          <a:p>
            <a:r>
              <a:rPr lang="en-GB" dirty="0" smtClean="0">
                <a:latin typeface="Arial" panose="020B0604020202020204" pitchFamily="34" charset="0"/>
                <a:cs typeface="Arial" panose="020B0604020202020204" pitchFamily="34" charset="0"/>
              </a:rPr>
              <a:t>2015 Jersey GSF Cross Boundary Care Programme commissioned</a:t>
            </a:r>
          </a:p>
          <a:p>
            <a:r>
              <a:rPr lang="en-GB" dirty="0" smtClean="0">
                <a:latin typeface="Arial" panose="020B0604020202020204" pitchFamily="34" charset="0"/>
                <a:cs typeface="Arial" panose="020B0604020202020204" pitchFamily="34" charset="0"/>
              </a:rPr>
              <a:t>Nurse Champion appointed</a:t>
            </a:r>
          </a:p>
          <a:p>
            <a:r>
              <a:rPr lang="en-GB" dirty="0" smtClean="0">
                <a:latin typeface="Arial" panose="020B0604020202020204" pitchFamily="34" charset="0"/>
                <a:cs typeface="Arial" panose="020B0604020202020204" pitchFamily="34" charset="0"/>
              </a:rPr>
              <a:t>Jersey General Hospital (JGH) End Of Life Care Facilitator appointed</a:t>
            </a:r>
          </a:p>
          <a:p>
            <a:r>
              <a:rPr lang="en-GB" dirty="0" smtClean="0">
                <a:latin typeface="Arial" panose="020B0604020202020204" pitchFamily="34" charset="0"/>
                <a:cs typeface="Arial" panose="020B0604020202020204" pitchFamily="34" charset="0"/>
              </a:rPr>
              <a:t>Staged 3-year programme – JHC, Primary Care, Care Homes, Approved Home Care Providers, Family Nursing &amp; Home Care (FNHC), Hospital &amp; Community Services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862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smtClean="0">
                <a:latin typeface="Arial" panose="020B0604020202020204" pitchFamily="34" charset="0"/>
                <a:cs typeface="Arial" panose="020B0604020202020204" pitchFamily="34" charset="0"/>
              </a:rPr>
              <a:t>Aim of implementing GSF</a:t>
            </a:r>
            <a:endParaRPr lang="en-GB"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smtClean="0"/>
          </a:p>
          <a:p>
            <a:r>
              <a:rPr lang="en-GB" sz="2400" dirty="0" smtClean="0">
                <a:latin typeface="Arial" panose="020B0604020202020204" pitchFamily="34" charset="0"/>
                <a:cs typeface="Arial" panose="020B0604020202020204" pitchFamily="34" charset="0"/>
              </a:rPr>
              <a:t>Quality improvement initiative of island wide end of life care</a:t>
            </a:r>
          </a:p>
          <a:p>
            <a:r>
              <a:rPr lang="en-GB" sz="2400" dirty="0" smtClean="0">
                <a:latin typeface="Arial" panose="020B0604020202020204" pitchFamily="34" charset="0"/>
                <a:cs typeface="Arial" panose="020B0604020202020204" pitchFamily="34" charset="0"/>
              </a:rPr>
              <a:t>Enable / support Jersey whole-system transformation of health and social care provision</a:t>
            </a:r>
          </a:p>
          <a:p>
            <a:r>
              <a:rPr lang="en-GB" sz="2400" dirty="0" smtClean="0">
                <a:latin typeface="Arial" panose="020B0604020202020204" pitchFamily="34" charset="0"/>
                <a:cs typeface="Arial" panose="020B0604020202020204" pitchFamily="34" charset="0"/>
              </a:rPr>
              <a:t>Alignment of consistent high quality end of life care with patient’s preferences</a:t>
            </a:r>
          </a:p>
          <a:p>
            <a:r>
              <a:rPr lang="en-GB" sz="2400" dirty="0" smtClean="0">
                <a:latin typeface="Arial" panose="020B0604020202020204" pitchFamily="34" charset="0"/>
                <a:cs typeface="Arial" panose="020B0604020202020204" pitchFamily="34" charset="0"/>
              </a:rPr>
              <a:t>Pre-planning and anticipation of needs</a:t>
            </a:r>
          </a:p>
          <a:p>
            <a:r>
              <a:rPr lang="en-GB" sz="2400" dirty="0" smtClean="0">
                <a:latin typeface="Arial" panose="020B0604020202020204" pitchFamily="34" charset="0"/>
                <a:cs typeface="Arial" panose="020B0604020202020204" pitchFamily="34" charset="0"/>
              </a:rPr>
              <a:t>Improve staff confidence and teamwork</a:t>
            </a:r>
          </a:p>
          <a:p>
            <a:r>
              <a:rPr lang="en-GB" sz="2400" dirty="0" smtClean="0">
                <a:latin typeface="Arial" panose="020B0604020202020204" pitchFamily="34" charset="0"/>
                <a:cs typeface="Arial" panose="020B0604020202020204" pitchFamily="34" charset="0"/>
              </a:rPr>
              <a:t>More home based, less hospital based care</a:t>
            </a:r>
          </a:p>
          <a:p>
            <a:endParaRPr lang="en-GB" dirty="0" smtClean="0"/>
          </a:p>
          <a:p>
            <a:pPr>
              <a:buNone/>
            </a:pPr>
            <a:endParaRPr lang="en-GB" dirty="0"/>
          </a:p>
        </p:txBody>
      </p:sp>
    </p:spTree>
    <p:extLst>
      <p:ext uri="{BB962C8B-B14F-4D97-AF65-F5344CB8AC3E}">
        <p14:creationId xmlns:p14="http://schemas.microsoft.com/office/powerpoint/2010/main" val="3742117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04088"/>
            <a:ext cx="8367464" cy="924712"/>
          </a:xfrm>
        </p:spPr>
        <p:txBody>
          <a:bodyPr>
            <a:normAutofit/>
          </a:bodyPr>
          <a:lstStyle/>
          <a:p>
            <a:r>
              <a:rPr lang="en-GB" sz="4400" dirty="0" smtClean="0">
                <a:latin typeface="Arial" panose="020B0604020202020204" pitchFamily="34" charset="0"/>
                <a:cs typeface="Arial" panose="020B0604020202020204" pitchFamily="34" charset="0"/>
              </a:rPr>
              <a:t>Methodology</a:t>
            </a:r>
            <a:endParaRPr lang="en-GB" sz="3600" dirty="0">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349556641"/>
              </p:ext>
            </p:extLst>
          </p:nvPr>
        </p:nvGraphicFramePr>
        <p:xfrm>
          <a:off x="539552" y="1772816"/>
          <a:ext cx="8064896"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ounded Rectangle 3"/>
          <p:cNvSpPr/>
          <p:nvPr/>
        </p:nvSpPr>
        <p:spPr>
          <a:xfrm>
            <a:off x="6660232" y="3251431"/>
            <a:ext cx="2016224" cy="132969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Arial" panose="020B0604020202020204" pitchFamily="34" charset="0"/>
                <a:cs typeface="Arial" panose="020B0604020202020204" pitchFamily="34" charset="0"/>
              </a:rPr>
              <a:t>Cross Boundary Care events</a:t>
            </a:r>
          </a:p>
        </p:txBody>
      </p:sp>
    </p:spTree>
    <p:extLst>
      <p:ext uri="{BB962C8B-B14F-4D97-AF65-F5344CB8AC3E}">
        <p14:creationId xmlns:p14="http://schemas.microsoft.com/office/powerpoint/2010/main" val="4043015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48680"/>
            <a:ext cx="802432" cy="492720"/>
          </a:xfrm>
        </p:spPr>
        <p:txBody>
          <a:bodyPr>
            <a:normAutofit fontScale="90000"/>
          </a:bodyPr>
          <a:lstStyle/>
          <a:p>
            <a:pPr>
              <a:defRPr/>
            </a:pPr>
            <a:r>
              <a:rPr lang="en-GB" dirty="0" smtClean="0"/>
              <a:t>   </a:t>
            </a:r>
            <a:endParaRPr lang="en-GB" dirty="0"/>
          </a:p>
        </p:txBody>
      </p:sp>
      <p:sp>
        <p:nvSpPr>
          <p:cNvPr id="28675" name="Content Placeholder 4"/>
          <p:cNvSpPr>
            <a:spLocks noGrp="1"/>
          </p:cNvSpPr>
          <p:nvPr>
            <p:ph idx="1"/>
          </p:nvPr>
        </p:nvSpPr>
        <p:spPr>
          <a:solidFill>
            <a:schemeClr val="bg1"/>
          </a:solidFill>
          <a:ln>
            <a:solidFill>
              <a:schemeClr val="bg1"/>
            </a:solidFill>
          </a:ln>
        </p:spPr>
        <p:txBody>
          <a:bodyPr/>
          <a:lstStyle/>
          <a:p>
            <a:endParaRPr lang="en-US" altLang="en-US" smtClean="0"/>
          </a:p>
        </p:txBody>
      </p:sp>
      <p:pic>
        <p:nvPicPr>
          <p:cNvPr id="28676" name="Picture 2" descr="H:\Julie\GSF map.PNG"/>
          <p:cNvPicPr>
            <a:picLocks noChangeAspect="1" noChangeArrowheads="1"/>
          </p:cNvPicPr>
          <p:nvPr/>
        </p:nvPicPr>
        <p:blipFill>
          <a:blip r:embed="rId3" cstate="print"/>
          <a:srcRect/>
          <a:stretch>
            <a:fillRect/>
          </a:stretch>
        </p:blipFill>
        <p:spPr bwMode="auto">
          <a:xfrm>
            <a:off x="539551" y="836712"/>
            <a:ext cx="7848873" cy="5472608"/>
          </a:xfrm>
          <a:prstGeom prst="rect">
            <a:avLst/>
          </a:prstGeom>
          <a:noFill/>
          <a:ln w="9525">
            <a:noFill/>
            <a:miter lim="800000"/>
            <a:headEnd/>
            <a:tailEnd/>
          </a:ln>
        </p:spPr>
      </p:pic>
    </p:spTree>
    <p:extLst>
      <p:ext uri="{BB962C8B-B14F-4D97-AF65-F5344CB8AC3E}">
        <p14:creationId xmlns:p14="http://schemas.microsoft.com/office/powerpoint/2010/main" val="1114758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708688"/>
          </a:xfrm>
        </p:spPr>
        <p:txBody>
          <a:bodyPr>
            <a:normAutofit fontScale="90000"/>
          </a:bodyPr>
          <a:lstStyle/>
          <a:p>
            <a:r>
              <a:rPr lang="en-GB" sz="4400" dirty="0">
                <a:latin typeface="Arial" panose="020B0604020202020204" pitchFamily="34" charset="0"/>
                <a:cs typeface="Arial" panose="020B0604020202020204" pitchFamily="34" charset="0"/>
              </a:rPr>
              <a:t>Challenges</a:t>
            </a:r>
            <a:endParaRPr lang="en-GB" sz="4400" dirty="0"/>
          </a:p>
        </p:txBody>
      </p:sp>
      <p:sp>
        <p:nvSpPr>
          <p:cNvPr id="3" name="Content Placeholder 2"/>
          <p:cNvSpPr>
            <a:spLocks noGrp="1"/>
          </p:cNvSpPr>
          <p:nvPr>
            <p:ph idx="1"/>
          </p:nvPr>
        </p:nvSpPr>
        <p:spPr>
          <a:xfrm>
            <a:off x="323528" y="1700808"/>
            <a:ext cx="8229600" cy="4389120"/>
          </a:xfrm>
        </p:spPr>
        <p:txBody>
          <a:bodyPr>
            <a:normAutofit lnSpcReduction="10000"/>
          </a:bodyPr>
          <a:lstStyle/>
          <a:p>
            <a:r>
              <a:rPr lang="en-GB" sz="2000" dirty="0" smtClean="0">
                <a:latin typeface="Arial" panose="020B0604020202020204" pitchFamily="34" charset="0"/>
                <a:cs typeface="Arial" panose="020B0604020202020204" pitchFamily="34" charset="0"/>
              </a:rPr>
              <a:t>Lack of financial incentives</a:t>
            </a:r>
          </a:p>
          <a:p>
            <a:r>
              <a:rPr lang="en-GB" sz="2000" dirty="0" smtClean="0">
                <a:latin typeface="Arial" panose="020B0604020202020204" pitchFamily="34" charset="0"/>
                <a:cs typeface="Arial" panose="020B0604020202020204" pitchFamily="34" charset="0"/>
              </a:rPr>
              <a:t>Funding</a:t>
            </a:r>
          </a:p>
          <a:p>
            <a:r>
              <a:rPr lang="en-GB" sz="2000" dirty="0" smtClean="0">
                <a:latin typeface="Arial" panose="020B0604020202020204" pitchFamily="34" charset="0"/>
                <a:cs typeface="Arial" panose="020B0604020202020204" pitchFamily="34" charset="0"/>
              </a:rPr>
              <a:t>Credibility of GSF – mainly an unknown approach in Jersey</a:t>
            </a:r>
          </a:p>
          <a:p>
            <a:r>
              <a:rPr lang="en-GB" sz="2000" dirty="0" smtClean="0">
                <a:latin typeface="Arial" panose="020B0604020202020204" pitchFamily="34" charset="0"/>
                <a:cs typeface="Arial" panose="020B0604020202020204" pitchFamily="34" charset="0"/>
              </a:rPr>
              <a:t>Culture of health care </a:t>
            </a:r>
          </a:p>
          <a:p>
            <a:r>
              <a:rPr lang="en-GB" sz="2000" dirty="0" smtClean="0">
                <a:latin typeface="Arial" panose="020B0604020202020204" pitchFamily="34" charset="0"/>
                <a:cs typeface="Arial" panose="020B0604020202020204" pitchFamily="34" charset="0"/>
              </a:rPr>
              <a:t>Attitudes – advantages to practice not apparent by all staff</a:t>
            </a:r>
          </a:p>
          <a:p>
            <a:r>
              <a:rPr lang="en-GB" sz="2000" dirty="0" smtClean="0">
                <a:latin typeface="Arial" panose="020B0604020202020204" pitchFamily="34" charset="0"/>
                <a:cs typeface="Arial" panose="020B0604020202020204" pitchFamily="34" charset="0"/>
              </a:rPr>
              <a:t>Resources</a:t>
            </a:r>
          </a:p>
          <a:p>
            <a:r>
              <a:rPr lang="en-GB" sz="2000" dirty="0" smtClean="0">
                <a:latin typeface="Arial" panose="020B0604020202020204" pitchFamily="34" charset="0"/>
                <a:cs typeface="Arial" panose="020B0604020202020204" pitchFamily="34" charset="0"/>
              </a:rPr>
              <a:t>Responsibility of GSF champions/coordinators</a:t>
            </a:r>
          </a:p>
          <a:p>
            <a:r>
              <a:rPr lang="en-GB" sz="2000" dirty="0" smtClean="0">
                <a:latin typeface="Arial" panose="020B0604020202020204" pitchFamily="34" charset="0"/>
                <a:cs typeface="Arial" panose="020B0604020202020204" pitchFamily="34" charset="0"/>
              </a:rPr>
              <a:t>Time consuming – organisational capacity</a:t>
            </a:r>
          </a:p>
          <a:p>
            <a:r>
              <a:rPr lang="en-GB" sz="2000" dirty="0" smtClean="0">
                <a:latin typeface="Arial" panose="020B0604020202020204" pitchFamily="34" charset="0"/>
                <a:cs typeface="Arial" panose="020B0604020202020204" pitchFamily="34" charset="0"/>
              </a:rPr>
              <a:t>Lack of staff confidence</a:t>
            </a:r>
          </a:p>
          <a:p>
            <a:r>
              <a:rPr lang="en-GB" sz="2000" dirty="0" smtClean="0">
                <a:latin typeface="Arial" panose="020B0604020202020204" pitchFamily="34" charset="0"/>
                <a:cs typeface="Arial" panose="020B0604020202020204" pitchFamily="34" charset="0"/>
              </a:rPr>
              <a:t>Negative attitude to change</a:t>
            </a:r>
          </a:p>
          <a:p>
            <a:r>
              <a:rPr lang="en-GB" sz="2000" dirty="0" smtClean="0">
                <a:latin typeface="Arial" panose="020B0604020202020204" pitchFamily="34" charset="0"/>
                <a:cs typeface="Arial" panose="020B0604020202020204" pitchFamily="34" charset="0"/>
              </a:rPr>
              <a:t>Varying attendance at training sessions </a:t>
            </a:r>
          </a:p>
          <a:p>
            <a:r>
              <a:rPr lang="en-GB" sz="2000" dirty="0" smtClean="0">
                <a:latin typeface="Arial" panose="020B0604020202020204" pitchFamily="34" charset="0"/>
                <a:cs typeface="Arial" panose="020B0604020202020204" pitchFamily="34" charset="0"/>
              </a:rPr>
              <a:t>Staff turnover</a:t>
            </a:r>
          </a:p>
          <a:p>
            <a:pPr marL="0" indent="0">
              <a:buNone/>
            </a:pPr>
            <a:r>
              <a:rPr lang="en-GB" sz="2000" dirty="0">
                <a:latin typeface="Arial" panose="020B0604020202020204" pitchFamily="34" charset="0"/>
                <a:cs typeface="Arial" panose="020B0604020202020204" pitchFamily="34" charset="0"/>
              </a:rPr>
              <a:t> </a:t>
            </a:r>
            <a:endParaRPr lang="en-GB" sz="2000" dirty="0" smtClean="0">
              <a:solidFill>
                <a:srgbClr val="666666"/>
              </a:solidFill>
              <a:latin typeface="Arial" panose="020B0604020202020204" pitchFamily="34" charset="0"/>
              <a:cs typeface="Arial" panose="020B0604020202020204" pitchFamily="34" charset="0"/>
            </a:endParaRPr>
          </a:p>
          <a:p>
            <a:endParaRPr lang="en-GB" sz="2000" dirty="0" smtClean="0">
              <a:solidFill>
                <a:srgbClr val="666666"/>
              </a:solidFill>
              <a:latin typeface="Arial" panose="020B0604020202020204" pitchFamily="34" charset="0"/>
              <a:cs typeface="Arial" panose="020B0604020202020204" pitchFamily="34" charset="0"/>
            </a:endParaRPr>
          </a:p>
          <a:p>
            <a:endParaRPr lang="en-GB" sz="2000" dirty="0" smtClean="0">
              <a:solidFill>
                <a:srgbClr val="666666"/>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23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8568952" cy="1728192"/>
          </a:xfrm>
        </p:spPr>
        <p:txBody>
          <a:bodyPr>
            <a:normAutofit fontScale="90000"/>
          </a:bodyPr>
          <a:lstStyle/>
          <a:p>
            <a:r>
              <a:rPr lang="en-GB" sz="4400" dirty="0" smtClean="0">
                <a:latin typeface="Arial" panose="020B0604020202020204" pitchFamily="34" charset="0"/>
                <a:cs typeface="Arial" panose="020B0604020202020204" pitchFamily="34" charset="0"/>
              </a:rPr>
              <a:t>Mixed method evaluation of the impact of the whole-system GSF cross boundary care programme</a:t>
            </a:r>
            <a:endParaRPr lang="en-GB"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1520" y="2924944"/>
            <a:ext cx="8435280" cy="3399656"/>
          </a:xfrm>
        </p:spPr>
        <p:txBody>
          <a:bodyPr/>
          <a:lstStyle/>
          <a:p>
            <a:pPr>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293612177"/>
              </p:ext>
            </p:extLst>
          </p:nvPr>
        </p:nvGraphicFramePr>
        <p:xfrm>
          <a:off x="251520" y="2663985"/>
          <a:ext cx="8496945" cy="3977640"/>
        </p:xfrm>
        <a:graphic>
          <a:graphicData uri="http://schemas.openxmlformats.org/drawingml/2006/table">
            <a:tbl>
              <a:tblPr firstRow="1" bandRow="1">
                <a:tableStyleId>{5C22544A-7EE6-4342-B048-85BDC9FD1C3A}</a:tableStyleId>
              </a:tblPr>
              <a:tblGrid>
                <a:gridCol w="1800200"/>
                <a:gridCol w="3312368"/>
                <a:gridCol w="3384377"/>
              </a:tblGrid>
              <a:tr h="1773127">
                <a:tc>
                  <a:txBody>
                    <a:bodyPr/>
                    <a:lstStyle/>
                    <a:p>
                      <a:r>
                        <a:rPr lang="en-GB" sz="1900" b="1" dirty="0" smtClean="0">
                          <a:latin typeface="Arial" panose="020B0604020202020204" pitchFamily="34" charset="0"/>
                          <a:cs typeface="Arial" panose="020B0604020202020204" pitchFamily="34" charset="0"/>
                        </a:rPr>
                        <a:t>Quantitative data</a:t>
                      </a:r>
                    </a:p>
                    <a:p>
                      <a:endParaRPr lang="en-GB" b="1" dirty="0" smtClean="0">
                        <a:latin typeface="+mj-lt"/>
                      </a:endParaRPr>
                    </a:p>
                    <a:p>
                      <a:endParaRPr lang="en-GB" b="1" dirty="0" smtClean="0">
                        <a:latin typeface="+mj-lt"/>
                      </a:endParaRPr>
                    </a:p>
                    <a:p>
                      <a:endParaRPr lang="en-GB" b="1" dirty="0" smtClean="0">
                        <a:latin typeface="+mj-lt"/>
                      </a:endParaRPr>
                    </a:p>
                  </a:txBody>
                  <a:tcPr/>
                </a:tc>
                <a:tc>
                  <a:txBody>
                    <a:bodyPr/>
                    <a:lstStyle/>
                    <a:p>
                      <a:r>
                        <a:rPr lang="en-GB" sz="1900" b="0" dirty="0" smtClean="0">
                          <a:latin typeface="Arial" panose="020B0604020202020204" pitchFamily="34" charset="0"/>
                          <a:cs typeface="Arial" panose="020B0604020202020204" pitchFamily="34" charset="0"/>
                        </a:rPr>
                        <a:t>68 organisations implemented GSF</a:t>
                      </a:r>
                    </a:p>
                    <a:p>
                      <a:r>
                        <a:rPr lang="en-GB" sz="1900" b="0" dirty="0" smtClean="0">
                          <a:latin typeface="Arial" panose="020B0604020202020204" pitchFamily="34" charset="0"/>
                          <a:cs typeface="Arial" panose="020B0604020202020204" pitchFamily="34" charset="0"/>
                        </a:rPr>
                        <a:t>28% returned both Pre + Post data</a:t>
                      </a:r>
                      <a:endParaRPr lang="en-GB" sz="1900" b="0" dirty="0">
                        <a:latin typeface="Arial" panose="020B0604020202020204" pitchFamily="34" charset="0"/>
                        <a:cs typeface="Arial" panose="020B0604020202020204" pitchFamily="34" charset="0"/>
                      </a:endParaRPr>
                    </a:p>
                  </a:txBody>
                  <a:tcPr/>
                </a:tc>
                <a:tc>
                  <a:txBody>
                    <a:bodyPr/>
                    <a:lstStyle/>
                    <a:p>
                      <a:r>
                        <a:rPr lang="en-GB" sz="1900" b="0" dirty="0" smtClean="0">
                          <a:latin typeface="Arial" panose="020B0604020202020204" pitchFamily="34" charset="0"/>
                          <a:cs typeface="Arial" panose="020B0604020202020204" pitchFamily="34" charset="0"/>
                        </a:rPr>
                        <a:t>Key Outcomes Ratio</a:t>
                      </a:r>
                    </a:p>
                    <a:p>
                      <a:r>
                        <a:rPr lang="en-GB" sz="1900" b="0" dirty="0" smtClean="0">
                          <a:latin typeface="Arial" panose="020B0604020202020204" pitchFamily="34" charset="0"/>
                          <a:cs typeface="Arial" panose="020B0604020202020204" pitchFamily="34" charset="0"/>
                        </a:rPr>
                        <a:t>Organisational Level Questionnaire</a:t>
                      </a:r>
                    </a:p>
                    <a:p>
                      <a:r>
                        <a:rPr lang="en-GB" sz="1900" b="0" dirty="0" smtClean="0">
                          <a:latin typeface="Arial" panose="020B0604020202020204" pitchFamily="34" charset="0"/>
                          <a:cs typeface="Arial" panose="020B0604020202020204" pitchFamily="34" charset="0"/>
                        </a:rPr>
                        <a:t>After</a:t>
                      </a:r>
                      <a:r>
                        <a:rPr lang="en-GB" sz="1900" b="0" baseline="0" dirty="0" smtClean="0">
                          <a:latin typeface="Arial" panose="020B0604020202020204" pitchFamily="34" charset="0"/>
                          <a:cs typeface="Arial" panose="020B0604020202020204" pitchFamily="34" charset="0"/>
                        </a:rPr>
                        <a:t> Death/Discharge Analysis</a:t>
                      </a:r>
                    </a:p>
                    <a:p>
                      <a:r>
                        <a:rPr lang="en-GB" sz="1900" b="0" baseline="0" dirty="0" smtClean="0">
                          <a:latin typeface="Arial" panose="020B0604020202020204" pitchFamily="34" charset="0"/>
                          <a:cs typeface="Arial" panose="020B0604020202020204" pitchFamily="34" charset="0"/>
                        </a:rPr>
                        <a:t>Staff Survey</a:t>
                      </a:r>
                    </a:p>
                    <a:p>
                      <a:endParaRPr lang="en-GB" sz="1800" dirty="0">
                        <a:latin typeface="+mj-lt"/>
                      </a:endParaRPr>
                    </a:p>
                  </a:txBody>
                  <a:tcPr/>
                </a:tc>
              </a:tr>
              <a:tr h="1842161">
                <a:tc>
                  <a:txBody>
                    <a:bodyPr/>
                    <a:lstStyle/>
                    <a:p>
                      <a:r>
                        <a:rPr lang="en-GB" sz="1900" b="1" dirty="0" smtClean="0">
                          <a:latin typeface="Arial" panose="020B0604020202020204" pitchFamily="34" charset="0"/>
                          <a:cs typeface="Arial" panose="020B0604020202020204" pitchFamily="34" charset="0"/>
                        </a:rPr>
                        <a:t>Qualitative data</a:t>
                      </a:r>
                      <a:endParaRPr lang="en-GB" sz="1900" b="1"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r>
                        <a:rPr lang="en-GB" sz="1900" dirty="0" smtClean="0">
                          <a:latin typeface="Arial" panose="020B0604020202020204" pitchFamily="34" charset="0"/>
                          <a:cs typeface="Arial" panose="020B0604020202020204" pitchFamily="34" charset="0"/>
                        </a:rPr>
                        <a:t>28 semi-structured telephone interviews with relatives, care providers from</a:t>
                      </a:r>
                      <a:r>
                        <a:rPr lang="en-GB" sz="1900" baseline="0" dirty="0" smtClean="0">
                          <a:latin typeface="Arial" panose="020B0604020202020204" pitchFamily="34" charset="0"/>
                          <a:cs typeface="Arial" panose="020B0604020202020204" pitchFamily="34" charset="0"/>
                        </a:rPr>
                        <a:t> different settings + other stakeholders</a:t>
                      </a:r>
                      <a:endParaRPr lang="en-GB" sz="1900" dirty="0" smtClean="0">
                        <a:latin typeface="Arial" panose="020B0604020202020204" pitchFamily="34" charset="0"/>
                        <a:cs typeface="Arial" panose="020B0604020202020204" pitchFamily="34" charset="0"/>
                      </a:endParaRPr>
                    </a:p>
                    <a:p>
                      <a:endParaRPr lang="en-GB" sz="2200" dirty="0">
                        <a:latin typeface="+mj-lt"/>
                      </a:endParaRPr>
                    </a:p>
                  </a:txBody>
                  <a:tcPr>
                    <a:solidFill>
                      <a:schemeClr val="accent1">
                        <a:lumMod val="40000"/>
                        <a:lumOff val="60000"/>
                      </a:schemeClr>
                    </a:solidFill>
                  </a:tcPr>
                </a:tc>
                <a:tc>
                  <a:txBody>
                    <a:bodyPr/>
                    <a:lstStyle/>
                    <a:p>
                      <a:r>
                        <a:rPr lang="en-GB" sz="1900" dirty="0" smtClean="0">
                          <a:latin typeface="Arial" panose="020B0604020202020204" pitchFamily="34" charset="0"/>
                          <a:cs typeface="Arial" panose="020B0604020202020204" pitchFamily="34" charset="0"/>
                        </a:rPr>
                        <a:t>Open ended questions about impressions/reflections of the impact of GSF; both positive + negative, anonymised + grouped by setting and/or role</a:t>
                      </a:r>
                      <a:endParaRPr lang="en-GB" sz="1900" dirty="0">
                        <a:latin typeface="Arial" panose="020B0604020202020204" pitchFamily="34" charset="0"/>
                        <a:cs typeface="Arial" panose="020B0604020202020204" pitchFamily="34" charset="0"/>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1720656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704088"/>
            <a:ext cx="8219256" cy="924712"/>
          </a:xfrm>
        </p:spPr>
        <p:txBody>
          <a:bodyPr>
            <a:normAutofit/>
          </a:bodyPr>
          <a:lstStyle/>
          <a:p>
            <a:r>
              <a:rPr lang="en-GB" sz="4400" dirty="0" smtClean="0">
                <a:latin typeface="Arial" panose="020B0604020202020204" pitchFamily="34" charset="0"/>
                <a:cs typeface="Arial" panose="020B0604020202020204" pitchFamily="34" charset="0"/>
              </a:rPr>
              <a:t>Overall impact</a:t>
            </a:r>
            <a:endParaRPr lang="en-GB" sz="4400"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a:xfrm>
            <a:off x="428763" y="1844824"/>
            <a:ext cx="8291264" cy="4479776"/>
          </a:xfrm>
        </p:spPr>
        <p:txBody>
          <a:bodyPr>
            <a:normAutofit fontScale="25000" lnSpcReduction="20000"/>
          </a:bodyPr>
          <a:lstStyle/>
          <a:p>
            <a:pPr>
              <a:buNone/>
            </a:pPr>
            <a:r>
              <a:rPr lang="en-GB" sz="9600" i="1" dirty="0" smtClean="0"/>
              <a:t>“</a:t>
            </a:r>
            <a:r>
              <a:rPr lang="en-GB" sz="9600" i="1" dirty="0" smtClean="0">
                <a:latin typeface="Arial" panose="020B0604020202020204" pitchFamily="34" charset="0"/>
                <a:cs typeface="Arial" panose="020B0604020202020204" pitchFamily="34" charset="0"/>
              </a:rPr>
              <a:t>Significant progress in key areas both in individual settings and in island wide service provision as a whole”</a:t>
            </a:r>
          </a:p>
          <a:p>
            <a:pPr>
              <a:buNone/>
            </a:pPr>
            <a:endParaRPr lang="en-GB" sz="7400" i="1" dirty="0" smtClean="0"/>
          </a:p>
          <a:p>
            <a:pPr>
              <a:buNone/>
            </a:pPr>
            <a:endParaRPr lang="en-GB" sz="7400" i="1" dirty="0" smtClean="0"/>
          </a:p>
          <a:p>
            <a:pPr>
              <a:buNone/>
            </a:pPr>
            <a:r>
              <a:rPr lang="en-GB" sz="7400" i="1" dirty="0" smtClean="0"/>
              <a:t>  </a:t>
            </a:r>
          </a:p>
          <a:p>
            <a:pPr>
              <a:buFont typeface="Arial" pitchFamily="34" charset="0"/>
              <a:buChar char="•"/>
            </a:pPr>
            <a:r>
              <a:rPr lang="en-GB" altLang="en-US" sz="9600" dirty="0" smtClean="0">
                <a:latin typeface="Arial" panose="020B0604020202020204" pitchFamily="34" charset="0"/>
                <a:cs typeface="Arial" panose="020B0604020202020204" pitchFamily="34" charset="0"/>
              </a:rPr>
              <a:t>Improved quality of patient care</a:t>
            </a:r>
          </a:p>
          <a:p>
            <a:pPr>
              <a:buFont typeface="Arial" pitchFamily="34" charset="0"/>
              <a:buChar char="•"/>
            </a:pPr>
            <a:r>
              <a:rPr lang="en-GB" altLang="en-US" sz="9600" dirty="0" smtClean="0">
                <a:latin typeface="Arial" panose="020B0604020202020204" pitchFamily="34" charset="0"/>
                <a:cs typeface="Arial" panose="020B0604020202020204" pitchFamily="34" charset="0"/>
              </a:rPr>
              <a:t>Empowered patients </a:t>
            </a:r>
          </a:p>
          <a:p>
            <a:pPr>
              <a:buFont typeface="Arial" pitchFamily="34" charset="0"/>
              <a:buChar char="•"/>
            </a:pPr>
            <a:r>
              <a:rPr lang="en-GB" altLang="en-US" sz="9600" dirty="0" smtClean="0">
                <a:latin typeface="Arial" panose="020B0604020202020204" pitchFamily="34" charset="0"/>
                <a:cs typeface="Arial" panose="020B0604020202020204" pitchFamily="34" charset="0"/>
              </a:rPr>
              <a:t>Earlier planning, more choices  </a:t>
            </a:r>
          </a:p>
          <a:p>
            <a:pPr>
              <a:buFont typeface="Arial" pitchFamily="34" charset="0"/>
              <a:buChar char="•"/>
            </a:pPr>
            <a:r>
              <a:rPr lang="en-GB" altLang="en-US" sz="9600" dirty="0" smtClean="0">
                <a:latin typeface="Arial" panose="020B0604020202020204" pitchFamily="34" charset="0"/>
                <a:cs typeface="Arial" panose="020B0604020202020204" pitchFamily="34" charset="0"/>
              </a:rPr>
              <a:t>Better joined-up coordinated care </a:t>
            </a:r>
          </a:p>
          <a:p>
            <a:pPr>
              <a:buFont typeface="Arial" pitchFamily="34" charset="0"/>
              <a:buChar char="•"/>
            </a:pPr>
            <a:r>
              <a:rPr lang="en-GB" altLang="en-US" sz="9600" dirty="0" smtClean="0">
                <a:latin typeface="Arial" panose="020B0604020202020204" pitchFamily="34" charset="0"/>
                <a:cs typeface="Arial" panose="020B0604020202020204" pitchFamily="34" charset="0"/>
              </a:rPr>
              <a:t>Brought teams together e.g. in primary care </a:t>
            </a:r>
          </a:p>
          <a:p>
            <a:pPr marL="0" indent="0">
              <a:buNone/>
            </a:pPr>
            <a:endParaRPr lang="en-GB" sz="9600" dirty="0" smtClean="0">
              <a:latin typeface="Arial" panose="020B0604020202020204" pitchFamily="34" charset="0"/>
              <a:cs typeface="Arial" panose="020B0604020202020204" pitchFamily="34" charset="0"/>
            </a:endParaRPr>
          </a:p>
          <a:p>
            <a:pPr marL="0" indent="0">
              <a:buNone/>
            </a:pPr>
            <a:endParaRPr lang="en-GB" sz="7400" dirty="0" smtClean="0">
              <a:latin typeface="Arial" panose="020B0604020202020204" pitchFamily="34" charset="0"/>
              <a:cs typeface="Arial" panose="020B0604020202020204" pitchFamily="34" charset="0"/>
            </a:endParaRPr>
          </a:p>
          <a:p>
            <a:pPr marL="0" indent="0">
              <a:buNone/>
            </a:pPr>
            <a:r>
              <a:rPr lang="en-GB" sz="7400" dirty="0" smtClean="0">
                <a:latin typeface="Arial" panose="020B0604020202020204" pitchFamily="34" charset="0"/>
                <a:cs typeface="Arial" panose="020B0604020202020204" pitchFamily="34" charset="0"/>
              </a:rPr>
              <a:t>                                                      </a:t>
            </a:r>
            <a:r>
              <a:rPr lang="en-GB" sz="9600" dirty="0" smtClean="0">
                <a:latin typeface="Arial" panose="020B0604020202020204" pitchFamily="34" charset="0"/>
                <a:cs typeface="Arial" panose="020B0604020202020204" pitchFamily="34" charset="0"/>
              </a:rPr>
              <a:t>unnecessary hospital admissions  </a:t>
            </a:r>
          </a:p>
          <a:p>
            <a:pPr>
              <a:buFont typeface="Arial" panose="020B0604020202020204" pitchFamily="34" charset="0"/>
              <a:buChar char="•"/>
            </a:pPr>
            <a:endParaRPr lang="en-GB" sz="7400" dirty="0" smtClean="0">
              <a:latin typeface="+mj-lt"/>
            </a:endParaRPr>
          </a:p>
          <a:p>
            <a:pPr>
              <a:buFont typeface="Arial" panose="020B0604020202020204" pitchFamily="34" charset="0"/>
              <a:buChar char="•"/>
            </a:pPr>
            <a:endParaRPr lang="en-GB" dirty="0" smtClean="0">
              <a:latin typeface="+mj-lt"/>
            </a:endParaRPr>
          </a:p>
          <a:p>
            <a:pPr>
              <a:buFont typeface="Arial" panose="020B0604020202020204" pitchFamily="34" charset="0"/>
              <a:buChar char="•"/>
            </a:pPr>
            <a:endParaRPr lang="en-GB" dirty="0" smtClean="0">
              <a:latin typeface="+mj-lt"/>
            </a:endParaRPr>
          </a:p>
          <a:p>
            <a:pPr>
              <a:buFont typeface="Arial" panose="020B0604020202020204" pitchFamily="34" charset="0"/>
              <a:buChar char="•"/>
            </a:pPr>
            <a:endParaRPr lang="en-GB" dirty="0"/>
          </a:p>
        </p:txBody>
      </p:sp>
      <p:sp>
        <p:nvSpPr>
          <p:cNvPr id="5" name="Up Arrow 4"/>
          <p:cNvSpPr/>
          <p:nvPr/>
        </p:nvSpPr>
        <p:spPr>
          <a:xfrm>
            <a:off x="179512" y="3068960"/>
            <a:ext cx="288032" cy="22322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 name="Down Arrow 6"/>
          <p:cNvSpPr/>
          <p:nvPr/>
        </p:nvSpPr>
        <p:spPr>
          <a:xfrm>
            <a:off x="3779912" y="5733256"/>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prstClr val="white"/>
                </a:solidFill>
              </a:rPr>
              <a:t>   </a:t>
            </a:r>
          </a:p>
        </p:txBody>
      </p:sp>
    </p:spTree>
    <p:extLst>
      <p:ext uri="{BB962C8B-B14F-4D97-AF65-F5344CB8AC3E}">
        <p14:creationId xmlns:p14="http://schemas.microsoft.com/office/powerpoint/2010/main" val="1420299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3" name="Content Placeholder 5">
            <a:extLst>
              <a:ext uri="{FF2B5EF4-FFF2-40B4-BE49-F238E27FC236}">
                <a16:creationId xmlns:a16="http://schemas.microsoft.com/office/drawing/2014/main" xmlns="" id="{BD50E785-BBA8-4AB0-BCDB-4964F7C6685E}"/>
              </a:ext>
            </a:extLst>
          </p:cNvPr>
          <p:cNvSpPr>
            <a:spLocks noGrp="1" noChangeArrowheads="1"/>
          </p:cNvSpPr>
          <p:nvPr>
            <p:ph sz="half" idx="1"/>
          </p:nvPr>
        </p:nvSpPr>
        <p:spPr>
          <a:xfrm>
            <a:off x="634520" y="2204864"/>
            <a:ext cx="4248472" cy="3222358"/>
          </a:xfrm>
        </p:spPr>
        <p:txBody>
          <a:bodyPr>
            <a:normAutofit/>
          </a:bodyPr>
          <a:lstStyle/>
          <a:p>
            <a:pPr marL="0" indent="0">
              <a:buFont typeface="Arial" pitchFamily="34" charset="0"/>
              <a:buChar char="•"/>
            </a:pPr>
            <a:r>
              <a:rPr lang="en-GB" sz="2400" dirty="0" smtClean="0">
                <a:latin typeface="Arial" panose="020B0604020202020204" pitchFamily="34" charset="0"/>
                <a:cs typeface="Arial" panose="020B0604020202020204" pitchFamily="34" charset="0"/>
              </a:rPr>
              <a:t>Earlier identification</a:t>
            </a:r>
          </a:p>
          <a:p>
            <a:pPr marL="0" indent="0">
              <a:buFont typeface="Arial" pitchFamily="34" charset="0"/>
              <a:buChar char="•"/>
            </a:pPr>
            <a:r>
              <a:rPr lang="en-GB" sz="2400" dirty="0" smtClean="0">
                <a:latin typeface="Arial" panose="020B0604020202020204" pitchFamily="34" charset="0"/>
                <a:cs typeface="Arial" panose="020B0604020202020204" pitchFamily="34" charset="0"/>
              </a:rPr>
              <a:t>Advance Care Planning discussions</a:t>
            </a:r>
          </a:p>
          <a:p>
            <a:pPr marL="0" indent="0">
              <a:buFont typeface="Arial" pitchFamily="34" charset="0"/>
              <a:buChar char="•"/>
            </a:pPr>
            <a:r>
              <a:rPr lang="en-GB" sz="2400" dirty="0" smtClean="0">
                <a:latin typeface="Arial" panose="020B0604020202020204" pitchFamily="34" charset="0"/>
                <a:cs typeface="Arial" panose="020B0604020202020204" pitchFamily="34" charset="0"/>
              </a:rPr>
              <a:t> Meeting Preferred Place of Care and Death</a:t>
            </a:r>
          </a:p>
          <a:p>
            <a:pPr marL="0" indent="0">
              <a:buFont typeface="Arial" pitchFamily="34" charset="0"/>
              <a:buChar char="•"/>
            </a:pPr>
            <a:r>
              <a:rPr lang="en-GB" sz="2400" dirty="0" smtClean="0">
                <a:latin typeface="Arial" panose="020B0604020202020204" pitchFamily="34" charset="0"/>
                <a:cs typeface="Arial" panose="020B0604020202020204" pitchFamily="34" charset="0"/>
              </a:rPr>
              <a:t> Staff confidence</a:t>
            </a:r>
          </a:p>
          <a:p>
            <a:pPr marL="0" indent="0">
              <a:buFont typeface="Arial" pitchFamily="34" charset="0"/>
              <a:buChar char="•"/>
            </a:pPr>
            <a:r>
              <a:rPr lang="en-GB" sz="2400" dirty="0" smtClean="0">
                <a:latin typeface="Arial" panose="020B0604020202020204" pitchFamily="34" charset="0"/>
                <a:cs typeface="Arial" panose="020B0604020202020204" pitchFamily="34" charset="0"/>
              </a:rPr>
              <a:t> Communication</a:t>
            </a:r>
          </a:p>
          <a:p>
            <a:pPr>
              <a:buFont typeface="Arial" panose="020B0604020202020204" pitchFamily="34" charset="0"/>
              <a:buChar char="•"/>
            </a:pPr>
            <a:endParaRPr lang="en-GB" altLang="en-US" sz="2400" dirty="0">
              <a:latin typeface="+mj-lt"/>
            </a:endParaRPr>
          </a:p>
        </p:txBody>
      </p:sp>
      <p:sp>
        <p:nvSpPr>
          <p:cNvPr id="3" name="Content Placeholder 2">
            <a:extLst>
              <a:ext uri="{FF2B5EF4-FFF2-40B4-BE49-F238E27FC236}">
                <a16:creationId xmlns:a16="http://schemas.microsoft.com/office/drawing/2014/main" xmlns="" id="{DAE33703-36D3-4A76-970F-3BD52C93A6A6}"/>
              </a:ext>
            </a:extLst>
          </p:cNvPr>
          <p:cNvSpPr>
            <a:spLocks noGrp="1"/>
          </p:cNvSpPr>
          <p:nvPr>
            <p:ph sz="half" idx="2"/>
          </p:nvPr>
        </p:nvSpPr>
        <p:spPr>
          <a:xfrm>
            <a:off x="5220072" y="3573016"/>
            <a:ext cx="3573091" cy="3248472"/>
          </a:xfrm>
          <a:solidFill>
            <a:schemeClr val="bg2">
              <a:lumMod val="20000"/>
              <a:lumOff val="80000"/>
            </a:schemeClr>
          </a:solidFill>
        </p:spPr>
        <p:txBody>
          <a:bodyPr>
            <a:normAutofit/>
          </a:bodyPr>
          <a:lstStyle/>
          <a:p>
            <a:pPr marL="0" indent="0">
              <a:buFontTx/>
              <a:buNone/>
              <a:defRPr/>
            </a:pPr>
            <a:endParaRPr lang="en-GB" sz="2000" i="1" dirty="0"/>
          </a:p>
          <a:p>
            <a:pPr marL="0" indent="0">
              <a:buFontTx/>
              <a:buNone/>
              <a:defRPr/>
            </a:pPr>
            <a:endParaRPr lang="en-GB" sz="2000" i="1" dirty="0"/>
          </a:p>
          <a:p>
            <a:pPr>
              <a:defRPr/>
            </a:pPr>
            <a:endParaRPr lang="en-GB" dirty="0"/>
          </a:p>
        </p:txBody>
      </p:sp>
      <p:sp>
        <p:nvSpPr>
          <p:cNvPr id="5" name="Up Arrow 4"/>
          <p:cNvSpPr/>
          <p:nvPr/>
        </p:nvSpPr>
        <p:spPr>
          <a:xfrm>
            <a:off x="251520" y="2204864"/>
            <a:ext cx="360040" cy="3024336"/>
          </a:xfrm>
          <a:prstGeom prst="up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 name="Rounded Rectangle 1"/>
          <p:cNvSpPr/>
          <p:nvPr/>
        </p:nvSpPr>
        <p:spPr>
          <a:xfrm>
            <a:off x="5171058" y="4967560"/>
            <a:ext cx="3698428" cy="14904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a:solidFill>
                  <a:prstClr val="black"/>
                </a:solidFill>
                <a:latin typeface="Arial" panose="020B0604020202020204" pitchFamily="34" charset="0"/>
                <a:cs typeface="Arial" panose="020B0604020202020204" pitchFamily="34" charset="0"/>
              </a:rPr>
              <a:t>“The whole </a:t>
            </a:r>
            <a:r>
              <a:rPr lang="en-GB" sz="2000" b="1" i="1" dirty="0">
                <a:solidFill>
                  <a:srgbClr val="0000FF"/>
                </a:solidFill>
                <a:latin typeface="Arial" panose="020B0604020202020204" pitchFamily="34" charset="0"/>
                <a:cs typeface="Arial" panose="020B0604020202020204" pitchFamily="34" charset="0"/>
              </a:rPr>
              <a:t>system has become more robust </a:t>
            </a:r>
            <a:r>
              <a:rPr lang="en-GB" sz="2000" i="1" dirty="0">
                <a:solidFill>
                  <a:prstClr val="black"/>
                </a:solidFill>
                <a:latin typeface="Arial" panose="020B0604020202020204" pitchFamily="34" charset="0"/>
                <a:cs typeface="Arial" panose="020B0604020202020204" pitchFamily="34" charset="0"/>
              </a:rPr>
              <a:t>and accessible”</a:t>
            </a:r>
            <a:endParaRPr lang="en-GB" dirty="0">
              <a:solidFill>
                <a:prstClr val="black"/>
              </a:solidFill>
              <a:latin typeface="Arial" panose="020B0604020202020204" pitchFamily="34" charset="0"/>
              <a:cs typeface="Arial" panose="020B0604020202020204" pitchFamily="34" charset="0"/>
            </a:endParaRPr>
          </a:p>
        </p:txBody>
      </p:sp>
      <p:sp>
        <p:nvSpPr>
          <p:cNvPr id="4" name="Rounded Rectangle 3"/>
          <p:cNvSpPr/>
          <p:nvPr/>
        </p:nvSpPr>
        <p:spPr>
          <a:xfrm>
            <a:off x="5220072" y="1124744"/>
            <a:ext cx="3600400" cy="136815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20000"/>
              </a:spcBef>
              <a:buClr>
                <a:srgbClr val="0BD0D9"/>
              </a:buClr>
              <a:buSzPct val="95000"/>
              <a:defRPr/>
            </a:pPr>
            <a:r>
              <a:rPr lang="en-GB" sz="2000" i="1" dirty="0">
                <a:solidFill>
                  <a:schemeClr val="tx1"/>
                </a:solidFill>
                <a:latin typeface="Arial" panose="020B0604020202020204" pitchFamily="34" charset="0"/>
                <a:cs typeface="Arial" panose="020B0604020202020204" pitchFamily="34" charset="0"/>
              </a:rPr>
              <a:t>“</a:t>
            </a:r>
            <a:r>
              <a:rPr lang="en-GB" sz="2000" b="1" i="1" dirty="0">
                <a:solidFill>
                  <a:srgbClr val="0000FF"/>
                </a:solidFill>
                <a:latin typeface="Arial" panose="020B0604020202020204" pitchFamily="34" charset="0"/>
                <a:cs typeface="Arial" panose="020B0604020202020204" pitchFamily="34" charset="0"/>
              </a:rPr>
              <a:t>Empowered</a:t>
            </a:r>
            <a:r>
              <a:rPr lang="en-GB" sz="2000" i="1" dirty="0">
                <a:solidFill>
                  <a:prstClr val="black"/>
                </a:solidFill>
                <a:latin typeface="Arial" panose="020B0604020202020204" pitchFamily="34" charset="0"/>
                <a:cs typeface="Arial" panose="020B0604020202020204" pitchFamily="34" charset="0"/>
              </a:rPr>
              <a:t> patients to feel part of their care</a:t>
            </a:r>
            <a:r>
              <a:rPr lang="en-GB" sz="2000" i="1" dirty="0" smtClean="0">
                <a:solidFill>
                  <a:prstClr val="black"/>
                </a:solidFill>
                <a:latin typeface="Arial" panose="020B0604020202020204" pitchFamily="34" charset="0"/>
                <a:cs typeface="Arial" panose="020B0604020202020204" pitchFamily="34" charset="0"/>
              </a:rPr>
              <a:t>” </a:t>
            </a:r>
          </a:p>
          <a:p>
            <a:pPr>
              <a:spcBef>
                <a:spcPct val="20000"/>
              </a:spcBef>
              <a:buClr>
                <a:srgbClr val="0BD0D9"/>
              </a:buClr>
              <a:buSzPct val="95000"/>
              <a:defRPr/>
            </a:pPr>
            <a:r>
              <a:rPr lang="en-GB" sz="2000" i="1" dirty="0" smtClean="0">
                <a:solidFill>
                  <a:prstClr val="black"/>
                </a:solidFill>
                <a:latin typeface="Arial" panose="020B0604020202020204" pitchFamily="34" charset="0"/>
                <a:cs typeface="Arial" panose="020B0604020202020204" pitchFamily="34" charset="0"/>
              </a:rPr>
              <a:t>“.. </a:t>
            </a:r>
            <a:r>
              <a:rPr lang="en-GB" sz="2000" i="1" dirty="0">
                <a:solidFill>
                  <a:prstClr val="black"/>
                </a:solidFill>
                <a:latin typeface="Arial" panose="020B0604020202020204" pitchFamily="34" charset="0"/>
                <a:cs typeface="Arial" panose="020B0604020202020204" pitchFamily="34" charset="0"/>
              </a:rPr>
              <a:t>care </a:t>
            </a:r>
            <a:r>
              <a:rPr lang="en-GB" sz="2000" b="1" i="1" dirty="0">
                <a:solidFill>
                  <a:srgbClr val="0000FF"/>
                </a:solidFill>
                <a:latin typeface="Arial" panose="020B0604020202020204" pitchFamily="34" charset="0"/>
                <a:cs typeface="Arial" panose="020B0604020202020204" pitchFamily="34" charset="0"/>
              </a:rPr>
              <a:t>more joined up and communication is better</a:t>
            </a:r>
            <a:r>
              <a:rPr lang="en-GB" sz="2000" i="1" dirty="0">
                <a:solidFill>
                  <a:schemeClr val="tx1"/>
                </a:solidFill>
                <a:latin typeface="Arial" panose="020B0604020202020204" pitchFamily="34" charset="0"/>
                <a:cs typeface="Arial" panose="020B0604020202020204" pitchFamily="34" charset="0"/>
              </a:rPr>
              <a:t>”</a:t>
            </a:r>
          </a:p>
        </p:txBody>
      </p:sp>
      <p:sp>
        <p:nvSpPr>
          <p:cNvPr id="6" name="Rounded Rectangle 5"/>
          <p:cNvSpPr/>
          <p:nvPr/>
        </p:nvSpPr>
        <p:spPr>
          <a:xfrm>
            <a:off x="5225504" y="2672916"/>
            <a:ext cx="3600400" cy="212423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i="1" dirty="0">
                <a:solidFill>
                  <a:prstClr val="black"/>
                </a:solidFill>
                <a:latin typeface="Arial" panose="020B0604020202020204" pitchFamily="34" charset="0"/>
                <a:cs typeface="Arial" panose="020B0604020202020204" pitchFamily="34" charset="0"/>
              </a:rPr>
              <a:t>“The hospital are much more aware of patients’ needs and they </a:t>
            </a:r>
            <a:r>
              <a:rPr lang="en-GB" sz="2000" b="1" i="1" dirty="0">
                <a:solidFill>
                  <a:srgbClr val="0000FF"/>
                </a:solidFill>
                <a:latin typeface="Arial" panose="020B0604020202020204" pitchFamily="34" charset="0"/>
                <a:cs typeface="Arial" panose="020B0604020202020204" pitchFamily="34" charset="0"/>
              </a:rPr>
              <a:t>help discharge patients more quickly </a:t>
            </a:r>
            <a:r>
              <a:rPr lang="en-GB" sz="2000" i="1" dirty="0">
                <a:solidFill>
                  <a:prstClr val="black"/>
                </a:solidFill>
                <a:latin typeface="Arial" panose="020B0604020202020204" pitchFamily="34" charset="0"/>
                <a:cs typeface="Arial" panose="020B0604020202020204" pitchFamily="34" charset="0"/>
              </a:rPr>
              <a:t>to their preferred place of care”</a:t>
            </a:r>
          </a:p>
        </p:txBody>
      </p:sp>
    </p:spTree>
    <p:extLst>
      <p:ext uri="{BB962C8B-B14F-4D97-AF65-F5344CB8AC3E}">
        <p14:creationId xmlns:p14="http://schemas.microsoft.com/office/powerpoint/2010/main" val="7208169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15.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9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1.xml><?xml version="1.0" encoding="utf-8"?>
<a:theme xmlns:a="http://schemas.openxmlformats.org/drawingml/2006/main" name="10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2.xml><?xml version="1.0" encoding="utf-8"?>
<a:theme xmlns:a="http://schemas.openxmlformats.org/drawingml/2006/main" name="1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3.xml><?xml version="1.0" encoding="utf-8"?>
<a:theme xmlns:a="http://schemas.openxmlformats.org/drawingml/2006/main" name="1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4.xml><?xml version="1.0" encoding="utf-8"?>
<a:theme xmlns:a="http://schemas.openxmlformats.org/drawingml/2006/main" name="14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5.xml><?xml version="1.0" encoding="utf-8"?>
<a:theme xmlns:a="http://schemas.openxmlformats.org/drawingml/2006/main" name="1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5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6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7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8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1128</Words>
  <Application>Microsoft Office PowerPoint</Application>
  <PresentationFormat>On-screen Show (4:3)</PresentationFormat>
  <Paragraphs>189</Paragraphs>
  <Slides>16</Slides>
  <Notes>13</Notes>
  <HiddenSlides>0</HiddenSlides>
  <MMClips>0</MMClips>
  <ScaleCrop>false</ScaleCrop>
  <HeadingPairs>
    <vt:vector size="4" baseType="variant">
      <vt:variant>
        <vt:lpstr>Theme</vt:lpstr>
      </vt:variant>
      <vt:variant>
        <vt:i4>15</vt:i4>
      </vt:variant>
      <vt:variant>
        <vt:lpstr>Slide Titles</vt:lpstr>
      </vt:variant>
      <vt:variant>
        <vt:i4>16</vt:i4>
      </vt:variant>
    </vt:vector>
  </HeadingPairs>
  <TitlesOfParts>
    <vt:vector size="31" baseType="lpstr">
      <vt:lpstr>Flow</vt:lpstr>
      <vt:lpstr>1_Flow</vt:lpstr>
      <vt:lpstr>2_Flow</vt:lpstr>
      <vt:lpstr>3_Flow</vt:lpstr>
      <vt:lpstr>4_Flow</vt:lpstr>
      <vt:lpstr>5_Flow</vt:lpstr>
      <vt:lpstr>6_Flow</vt:lpstr>
      <vt:lpstr>7_Flow</vt:lpstr>
      <vt:lpstr>8_Flow</vt:lpstr>
      <vt:lpstr>9_Flow</vt:lpstr>
      <vt:lpstr>10_Flow</vt:lpstr>
      <vt:lpstr>11_Flow</vt:lpstr>
      <vt:lpstr>13_Flow</vt:lpstr>
      <vt:lpstr>14_Flow</vt:lpstr>
      <vt:lpstr>12_Flow</vt:lpstr>
      <vt:lpstr> Implementing the  Gold Standards Framework cross boundary in Jersey  2015 - to date</vt:lpstr>
      <vt:lpstr>Background</vt:lpstr>
      <vt:lpstr>Aim of implementing GSF</vt:lpstr>
      <vt:lpstr>Methodology</vt:lpstr>
      <vt:lpstr>   </vt:lpstr>
      <vt:lpstr>Challenges</vt:lpstr>
      <vt:lpstr>Mixed method evaluation of the impact of the whole-system GSF cross boundary care programme</vt:lpstr>
      <vt:lpstr>Overall impact</vt:lpstr>
      <vt:lpstr>PowerPoint Presentation</vt:lpstr>
      <vt:lpstr>Jersey uniqueness</vt:lpstr>
      <vt:lpstr>PowerPoint Presentation</vt:lpstr>
      <vt:lpstr>Conclusion</vt:lpstr>
      <vt:lpstr> “ We suggest that this has been an excellent start in the implementation of GSF to every setting across the whole island of Jersey and the integration of GSF within all settings and across all boundaries, enhancing  a common culture of care has been outstanding ”   Prof K Thomas (2019) The Jersey GSF Cross Boundary Care Evaluation Report – 2015-2018  </vt:lpstr>
      <vt:lpstr>JHC’s commitment to sustaining GSF </vt:lpstr>
      <vt:lpstr>PowerPoint Presentation</vt:lpstr>
      <vt:lpstr> Thank you  gailedwards@jerseyhospicecare.com</vt:lpstr>
    </vt:vector>
  </TitlesOfParts>
  <Company>Jersey Hospice 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the Gold Standards Framework cross boundary in Jersey  2015- to date</dc:title>
  <dc:creator>Gail Edwards</dc:creator>
  <cp:lastModifiedBy>Gail Edwards</cp:lastModifiedBy>
  <cp:revision>58</cp:revision>
  <dcterms:created xsi:type="dcterms:W3CDTF">2019-09-17T14:17:05Z</dcterms:created>
  <dcterms:modified xsi:type="dcterms:W3CDTF">2019-09-18T08:41:02Z</dcterms:modified>
</cp:coreProperties>
</file>