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266" y="-9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2557249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Shape 13"/>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a:spLocks noGrp="1"/>
          </p:cNvSpPr>
          <p:nvPr>
            <p:ph type="title"/>
          </p:nvPr>
        </p:nvSpPr>
        <p:spPr>
          <a:xfrm>
            <a:off x="508000" y="3009900"/>
            <a:ext cx="11988800" cy="2032000"/>
          </a:xfrm>
          <a:prstGeom prst="rect">
            <a:avLst/>
          </a:prstGeom>
        </p:spPr>
        <p:txBody>
          <a:bodyPr anchor="b"/>
          <a:lstStyle/>
          <a:p>
            <a:r>
              <a:t>Title Text</a:t>
            </a:r>
          </a:p>
        </p:txBody>
      </p:sp>
      <p:sp>
        <p:nvSpPr>
          <p:cNvPr id="15" name="Shape 15"/>
          <p:cNvSpPr>
            <a:spLocks noGrp="1"/>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xfrm>
            <a:off x="12154001" y="8763000"/>
            <a:ext cx="342901"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5" name="Shape 105"/>
          <p:cNvSpPr>
            <a:spLocks noGrp="1"/>
          </p:cNvSpPr>
          <p:nvPr>
            <p:ph type="body" sz="quarter" idx="13"/>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sz="3000" i="1">
                <a:solidFill>
                  <a:srgbClr val="9D9D9D"/>
                </a:solidFill>
              </a:defRPr>
            </a:lvl1pPr>
          </a:lstStyle>
          <a:p>
            <a:r>
              <a:t>–Johnny Appleseed</a:t>
            </a:r>
          </a:p>
        </p:txBody>
      </p:sp>
      <p:sp>
        <p:nvSpPr>
          <p:cNvPr id="106" name="Shape 106"/>
          <p:cNvSpPr>
            <a:spLocks noGrp="1"/>
          </p:cNvSpPr>
          <p:nvPr>
            <p:ph type="body" sz="quarter" idx="14"/>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r>
              <a:t>“Type a quote here.” </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Shape 23"/>
          <p:cNvSpPr>
            <a:spLocks noGrp="1"/>
          </p:cNvSpPr>
          <p:nvPr>
            <p:ph type="pic" idx="13"/>
          </p:nvPr>
        </p:nvSpPr>
        <p:spPr>
          <a:xfrm>
            <a:off x="622300" y="1181100"/>
            <a:ext cx="11760200" cy="5676900"/>
          </a:xfrm>
          <a:prstGeom prst="rect">
            <a:avLst/>
          </a:prstGeom>
          <a:ln w="9525">
            <a:round/>
          </a:ln>
        </p:spPr>
        <p:txBody>
          <a:bodyPr lIns="91439" tIns="45719" rIns="91439" bIns="45719" anchor="t">
            <a:noAutofit/>
          </a:bodyPr>
          <a:lstStyle/>
          <a:p>
            <a:endParaRPr/>
          </a:p>
        </p:txBody>
      </p:sp>
      <p:sp>
        <p:nvSpPr>
          <p:cNvPr id="24" name="Shape 24"/>
          <p:cNvSpPr>
            <a:spLocks noGrp="1"/>
          </p:cNvSpPr>
          <p:nvPr>
            <p:ph type="title"/>
          </p:nvPr>
        </p:nvSpPr>
        <p:spPr>
          <a:xfrm>
            <a:off x="508000" y="7099300"/>
            <a:ext cx="11988800" cy="1117600"/>
          </a:xfrm>
          <a:prstGeom prst="rect">
            <a:avLst/>
          </a:prstGeom>
        </p:spPr>
        <p:txBody>
          <a:bodyPr anchor="b"/>
          <a:lstStyle/>
          <a:p>
            <a:r>
              <a:t>Title Text</a:t>
            </a:r>
          </a:p>
        </p:txBody>
      </p:sp>
      <p:sp>
        <p:nvSpPr>
          <p:cNvPr id="25" name="Shape 25"/>
          <p:cNvSpPr>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08000" y="3860800"/>
            <a:ext cx="11988800" cy="2032000"/>
          </a:xfrm>
          <a:prstGeom prst="rect">
            <a:avLst/>
          </a:prstGeom>
        </p:spPr>
        <p:txBody>
          <a:bodyP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sz="half" idx="13"/>
          </p:nvPr>
        </p:nvSpPr>
        <p:spPr>
          <a:xfrm>
            <a:off x="6805519" y="981849"/>
            <a:ext cx="5575301" cy="7531101"/>
          </a:xfrm>
          <a:prstGeom prst="rect">
            <a:avLst/>
          </a:prstGeom>
          <a:ln w="9525">
            <a:round/>
          </a:ln>
        </p:spPr>
        <p:txBody>
          <a:bodyPr lIns="91439" tIns="45719" rIns="91439" bIns="45719" anchor="t">
            <a:noAutofit/>
          </a:bodyPr>
          <a:lstStyle/>
          <a:p>
            <a:endParaRPr/>
          </a:p>
        </p:txBody>
      </p:sp>
      <p:sp>
        <p:nvSpPr>
          <p:cNvPr id="42" name="Shape 42"/>
          <p:cNvSpPr>
            <a:spLocks noGrp="1"/>
          </p:cNvSpPr>
          <p:nvPr>
            <p:ph type="title"/>
          </p:nvPr>
        </p:nvSpPr>
        <p:spPr>
          <a:xfrm>
            <a:off x="508000" y="2400300"/>
            <a:ext cx="5829300" cy="6070600"/>
          </a:xfrm>
          <a:prstGeom prst="rect">
            <a:avLst/>
          </a:prstGeom>
        </p:spPr>
        <p:txBody>
          <a:bodyPr anchor="t"/>
          <a:lstStyle/>
          <a:p>
            <a:r>
              <a:t>Title Text</a:t>
            </a:r>
          </a:p>
        </p:txBody>
      </p:sp>
      <p:sp>
        <p:nvSpPr>
          <p:cNvPr id="43" name="Shape 43"/>
          <p:cNvSpPr>
            <a:spLocks noGrp="1"/>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51" name="Shape 51"/>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2" name="Shape 52"/>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3" name="Shape 53"/>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2" name="Shape 62"/>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3" name="Shape 63"/>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4" name="Shape 64"/>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4" name="Shape 74"/>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5" name="Shape 75"/>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6" name="Shape 76"/>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7" name="Shape 77"/>
          <p:cNvSpPr>
            <a:spLocks noGrp="1"/>
          </p:cNvSpPr>
          <p:nvPr>
            <p:ph type="pic" sz="half" idx="13"/>
          </p:nvPr>
        </p:nvSpPr>
        <p:spPr>
          <a:xfrm>
            <a:off x="620619" y="2994799"/>
            <a:ext cx="5524501" cy="5524501"/>
          </a:xfrm>
          <a:prstGeom prst="rect">
            <a:avLst/>
          </a:prstGeom>
          <a:ln w="9525">
            <a:round/>
          </a:ln>
        </p:spPr>
        <p:txBody>
          <a:bodyPr lIns="91439" tIns="45719" rIns="91439" bIns="45719" anchor="t">
            <a:noAutofit/>
          </a:bodyPr>
          <a:lstStyle/>
          <a:p>
            <a:endParaRPr/>
          </a:p>
        </p:txBody>
      </p:sp>
      <p:sp>
        <p:nvSpPr>
          <p:cNvPr id="78" name="Shape 78"/>
          <p:cNvSpPr>
            <a:spLocks noGrp="1"/>
          </p:cNvSpPr>
          <p:nvPr>
            <p:ph type="title"/>
          </p:nvPr>
        </p:nvSpPr>
        <p:spPr>
          <a:prstGeom prst="rect">
            <a:avLst/>
          </a:prstGeom>
        </p:spPr>
        <p:txBody>
          <a:bodyPr/>
          <a:lstStyle/>
          <a:p>
            <a:r>
              <a:t>Title Text</a:t>
            </a:r>
          </a:p>
        </p:txBody>
      </p:sp>
      <p:sp>
        <p:nvSpPr>
          <p:cNvPr id="79" name="Shape 79"/>
          <p:cNvSpPr>
            <a:spLocks noGrp="1"/>
          </p:cNvSpPr>
          <p:nvPr>
            <p:ph type="body" sz="half" idx="1"/>
          </p:nvPr>
        </p:nvSpPr>
        <p:spPr>
          <a:xfrm>
            <a:off x="6781800" y="2971800"/>
            <a:ext cx="5727700" cy="5524500"/>
          </a:xfrm>
          <a:prstGeom prst="rect">
            <a:avLst/>
          </a:prstGeom>
        </p:spPr>
        <p:txBody>
          <a:bodyPr/>
          <a:lstStyle>
            <a:lvl1pPr marL="368300" indent="-368300">
              <a:spcBef>
                <a:spcPts val="3200"/>
              </a:spcBef>
              <a:buSzPct val="30000"/>
              <a:buBlip>
                <a:blip r:embed="rId2"/>
              </a:buBlip>
              <a:defRPr sz="3000"/>
            </a:lvl1pPr>
            <a:lvl2pPr marL="736600" indent="-368300">
              <a:spcBef>
                <a:spcPts val="3200"/>
              </a:spcBef>
              <a:buSzPct val="30000"/>
              <a:buBlip>
                <a:blip r:embed="rId2"/>
              </a:buBlip>
              <a:defRPr sz="3000"/>
            </a:lvl2pPr>
            <a:lvl3pPr marL="1104900" indent="-368300">
              <a:spcBef>
                <a:spcPts val="3200"/>
              </a:spcBef>
              <a:buSzPct val="30000"/>
              <a:buBlip>
                <a:blip r:embed="rId2"/>
              </a:buBlip>
              <a:defRPr sz="3000"/>
            </a:lvl3pPr>
            <a:lvl4pPr marL="1473200" indent="-368300">
              <a:spcBef>
                <a:spcPts val="3200"/>
              </a:spcBef>
              <a:buSzPct val="30000"/>
              <a:buBlip>
                <a:blip r:embed="rId2"/>
              </a:buBlip>
              <a:defRPr sz="3000"/>
            </a:lvl4pPr>
            <a:lvl5pPr marL="1841500" indent="-368300">
              <a:spcBef>
                <a:spcPts val="3200"/>
              </a:spcBef>
              <a:buSzPct val="30000"/>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7" name="Shape 8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5" name="Shape 95"/>
          <p:cNvSpPr>
            <a:spLocks noGrp="1"/>
          </p:cNvSpPr>
          <p:nvPr>
            <p:ph type="pic" sz="quarter" idx="13"/>
          </p:nvPr>
        </p:nvSpPr>
        <p:spPr>
          <a:xfrm>
            <a:off x="6654800" y="977900"/>
            <a:ext cx="5727700" cy="3606800"/>
          </a:xfrm>
          <a:prstGeom prst="rect">
            <a:avLst/>
          </a:prstGeom>
          <a:ln w="9525">
            <a:round/>
          </a:ln>
        </p:spPr>
        <p:txBody>
          <a:bodyPr lIns="91439" tIns="45719" rIns="91439" bIns="45719" anchor="t">
            <a:noAutofit/>
          </a:bodyPr>
          <a:lstStyle/>
          <a:p>
            <a:endParaRPr/>
          </a:p>
        </p:txBody>
      </p:sp>
      <p:sp>
        <p:nvSpPr>
          <p:cNvPr id="96" name="Shape 96"/>
          <p:cNvSpPr>
            <a:spLocks noGrp="1"/>
          </p:cNvSpPr>
          <p:nvPr>
            <p:ph type="pic" sz="quarter" idx="14"/>
          </p:nvPr>
        </p:nvSpPr>
        <p:spPr>
          <a:xfrm>
            <a:off x="6654800" y="5003800"/>
            <a:ext cx="5727700" cy="3644900"/>
          </a:xfrm>
          <a:prstGeom prst="rect">
            <a:avLst/>
          </a:prstGeom>
          <a:ln w="9525">
            <a:round/>
          </a:ln>
        </p:spPr>
        <p:txBody>
          <a:bodyPr lIns="91439" tIns="45719" rIns="91439" bIns="45719" anchor="t">
            <a:noAutofit/>
          </a:bodyPr>
          <a:lstStyle/>
          <a:p>
            <a:endParaRPr/>
          </a:p>
        </p:txBody>
      </p:sp>
      <p:sp>
        <p:nvSpPr>
          <p:cNvPr id="97" name="Shape 97"/>
          <p:cNvSpPr>
            <a:spLocks noGrp="1"/>
          </p:cNvSpPr>
          <p:nvPr>
            <p:ph type="pic" sz="half" idx="15"/>
          </p:nvPr>
        </p:nvSpPr>
        <p:spPr>
          <a:xfrm>
            <a:off x="620619" y="975499"/>
            <a:ext cx="5575301" cy="76708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body" idx="1"/>
          </p:nvPr>
        </p:nvSpPr>
        <p:spPr>
          <a:xfrm>
            <a:off x="508000" y="977900"/>
            <a:ext cx="11988800" cy="7785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Shape 6"/>
          <p:cNvSpPr>
            <a:spLocks noGrp="1"/>
          </p:cNvSpPr>
          <p:nvPr>
            <p:ph type="sldNum" sz="quarter" idx="2"/>
          </p:nvPr>
        </p:nvSpPr>
        <p:spPr>
          <a:xfrm>
            <a:off x="12166701" y="8763000"/>
            <a:ext cx="342901"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1pPr>
      <a:lvl2pPr marL="0" marR="0" indent="2286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2pPr>
      <a:lvl3pPr marL="0" marR="0" indent="4572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3pPr>
      <a:lvl4pPr marL="0" marR="0" indent="6858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4pPr>
      <a:lvl5pPr marL="0" marR="0" indent="9144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5pPr>
      <a:lvl6pPr marL="0" marR="0" indent="11430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6pPr>
      <a:lvl7pPr marL="0" marR="0" indent="13716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7pPr>
      <a:lvl8pPr marL="0" marR="0" indent="16002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8pPr>
      <a:lvl9pPr marL="0" marR="0" indent="18288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ctrTitle"/>
          </p:nvPr>
        </p:nvSpPr>
        <p:spPr>
          <a:prstGeom prst="rect">
            <a:avLst/>
          </a:prstGeom>
        </p:spPr>
        <p:txBody>
          <a:bodyPr/>
          <a:lstStyle/>
          <a:p>
            <a:endParaRPr/>
          </a:p>
        </p:txBody>
      </p:sp>
      <p:sp>
        <p:nvSpPr>
          <p:cNvPr id="132" name="Shape 132"/>
          <p:cNvSpPr>
            <a:spLocks noGrp="1"/>
          </p:cNvSpPr>
          <p:nvPr>
            <p:ph type="subTitle" sz="quarter" idx="1"/>
          </p:nvPr>
        </p:nvSpPr>
        <p:spPr>
          <a:prstGeom prst="rect">
            <a:avLst/>
          </a:prstGeom>
        </p:spPr>
        <p:txBody>
          <a:bodyPr/>
          <a:lstStyle/>
          <a:p>
            <a:endParaRPr/>
          </a:p>
        </p:txBody>
      </p:sp>
      <p:pic>
        <p:nvPicPr>
          <p:cNvPr id="133" name="pasted-image.png"/>
          <p:cNvPicPr>
            <a:picLocks noChangeAspect="1"/>
          </p:cNvPicPr>
          <p:nvPr/>
        </p:nvPicPr>
        <p:blipFill>
          <a:blip r:embed="rId2">
            <a:extLst/>
          </a:blip>
          <a:stretch>
            <a:fillRect/>
          </a:stretch>
        </p:blipFill>
        <p:spPr>
          <a:xfrm>
            <a:off x="-190569" y="-496382"/>
            <a:ext cx="13385938" cy="1003135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asted-image.png"/>
          <p:cNvPicPr>
            <a:picLocks noChangeAspect="1"/>
          </p:cNvPicPr>
          <p:nvPr/>
        </p:nvPicPr>
        <p:blipFill>
          <a:blip r:embed="rId2">
            <a:extLst/>
          </a:blip>
          <a:stretch>
            <a:fillRect/>
          </a:stretch>
        </p:blipFill>
        <p:spPr>
          <a:xfrm>
            <a:off x="1108863" y="-443722"/>
            <a:ext cx="10787074" cy="9504534"/>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asted-image.png"/>
          <p:cNvPicPr>
            <a:picLocks noChangeAspect="1"/>
          </p:cNvPicPr>
          <p:nvPr/>
        </p:nvPicPr>
        <p:blipFill>
          <a:blip r:embed="rId2">
            <a:extLst/>
          </a:blip>
          <a:stretch>
            <a:fillRect/>
          </a:stretch>
        </p:blipFill>
        <p:spPr>
          <a:xfrm>
            <a:off x="2755900" y="641347"/>
            <a:ext cx="8917996" cy="8032753"/>
          </a:xfrm>
          <a:prstGeom prst="rect">
            <a:avLst/>
          </a:prstGeom>
          <a:ln w="12700">
            <a:miter lim="400000"/>
          </a:ln>
        </p:spPr>
      </p:pic>
      <p:sp>
        <p:nvSpPr>
          <p:cNvPr id="138" name="Shape 138"/>
          <p:cNvSpPr/>
          <p:nvPr/>
        </p:nvSpPr>
        <p:spPr>
          <a:xfrm>
            <a:off x="924371" y="2057995"/>
            <a:ext cx="3126582" cy="1523405"/>
          </a:xfrm>
          <a:prstGeom prst="ellipse">
            <a:avLst/>
          </a:prstGeom>
          <a:gradFill>
            <a:gsLst>
              <a:gs pos="0">
                <a:schemeClr val="accent2"/>
              </a:gs>
              <a:gs pos="100000">
                <a:schemeClr val="accent2">
                  <a:hueOff val="376119"/>
                  <a:satOff val="3650"/>
                  <a:lumOff val="-13970"/>
                </a:schemeClr>
              </a:gs>
            </a:gsLst>
            <a:lin ang="5400000"/>
          </a:gra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a:solidFill>
                  <a:srgbClr val="091215"/>
                </a:solidFill>
                <a:effectLst>
                  <a:outerShdw blurRad="25400" dist="12700" dir="5400000" rotWithShape="0">
                    <a:srgbClr val="000000">
                      <a:alpha val="50000"/>
                    </a:srgbClr>
                  </a:outerShdw>
                </a:effectLst>
              </a:defRPr>
            </a:lvl1pPr>
          </a:lstStyle>
          <a:p>
            <a:r>
              <a:t>Ambulance</a:t>
            </a:r>
          </a:p>
        </p:txBody>
      </p:sp>
      <p:sp>
        <p:nvSpPr>
          <p:cNvPr id="139" name="Shape 139"/>
          <p:cNvSpPr/>
          <p:nvPr/>
        </p:nvSpPr>
        <p:spPr>
          <a:xfrm>
            <a:off x="9842500" y="3813176"/>
            <a:ext cx="3126582" cy="2127248"/>
          </a:xfrm>
          <a:prstGeom prst="ellipse">
            <a:avLst/>
          </a:prstGeom>
          <a:blipFill>
            <a:blip r:embed="rId3"/>
          </a:blipFill>
          <a:ln w="12700">
            <a:miter lim="400000"/>
          </a:ln>
          <a:effectLst>
            <a:outerShdw blurRad="50800" dist="25400" dir="5400000" rotWithShape="0">
              <a:srgbClr val="000000">
                <a:alpha val="6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3000">
                <a:solidFill>
                  <a:srgbClr val="090F12"/>
                </a:solidFill>
                <a:effectLst>
                  <a:outerShdw blurRad="25400" dist="12700" dir="5400000" rotWithShape="0">
                    <a:srgbClr val="000000">
                      <a:alpha val="50000"/>
                    </a:srgbClr>
                  </a:outerShdw>
                </a:effectLst>
              </a:defRPr>
            </a:pPr>
            <a:r>
              <a:t>Compassionate</a:t>
            </a:r>
          </a:p>
          <a:p>
            <a:pPr>
              <a:defRPr sz="3000">
                <a:solidFill>
                  <a:srgbClr val="090F12"/>
                </a:solidFill>
                <a:effectLst>
                  <a:outerShdw blurRad="25400" dist="12700" dir="5400000" rotWithShape="0">
                    <a:srgbClr val="000000">
                      <a:alpha val="50000"/>
                    </a:srgbClr>
                  </a:outerShdw>
                </a:effectLst>
              </a:defRPr>
            </a:pPr>
            <a:r>
              <a:t>Community</a:t>
            </a:r>
          </a:p>
        </p:txBody>
      </p:sp>
      <p:sp>
        <p:nvSpPr>
          <p:cNvPr id="140" name="Shape 140"/>
          <p:cNvSpPr/>
          <p:nvPr/>
        </p:nvSpPr>
        <p:spPr>
          <a:xfrm>
            <a:off x="10121900" y="6938960"/>
            <a:ext cx="2165847" cy="1270001"/>
          </a:xfrm>
          <a:prstGeom prst="ellipse">
            <a:avLst/>
          </a:prstGeom>
          <a:gradFill>
            <a:gsLst>
              <a:gs pos="0">
                <a:srgbClr val="E2DAB2">
                  <a:alpha val="80000"/>
                </a:srgbClr>
              </a:gs>
              <a:gs pos="100000">
                <a:srgbClr val="E1D5AA">
                  <a:alpha val="80000"/>
                </a:srgbClr>
              </a:gs>
            </a:gsLst>
            <a:lin ang="5400000"/>
          </a:gradFill>
          <a:ln w="12700">
            <a:solidFill>
              <a:srgbClr val="A39E97"/>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000"/>
            </a:lvl1pPr>
          </a:lstStyle>
          <a:p>
            <a:r>
              <a:t>OOH</a:t>
            </a:r>
          </a:p>
        </p:txBody>
      </p:sp>
      <p:sp>
        <p:nvSpPr>
          <p:cNvPr id="141" name="Shape 141"/>
          <p:cNvSpPr/>
          <p:nvPr/>
        </p:nvSpPr>
        <p:spPr>
          <a:xfrm>
            <a:off x="1041399" y="4864100"/>
            <a:ext cx="2178548" cy="1270000"/>
          </a:xfrm>
          <a:prstGeom prst="ellipse">
            <a:avLst/>
          </a:prstGeom>
          <a:blipFill>
            <a:blip r:embed="rId4"/>
          </a:blip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000">
                <a:solidFill>
                  <a:srgbClr val="080209"/>
                </a:solidFill>
                <a:effectLst>
                  <a:outerShdw blurRad="25400" dist="12700" dir="5400000" rotWithShape="0">
                    <a:srgbClr val="000000">
                      <a:alpha val="50000"/>
                    </a:srgbClr>
                  </a:outerShdw>
                </a:effectLst>
              </a:defRPr>
            </a:lvl1pPr>
          </a:lstStyle>
          <a:p>
            <a:r>
              <a:t>Hospice</a:t>
            </a:r>
          </a:p>
        </p:txBody>
      </p:sp>
      <p:pic>
        <p:nvPicPr>
          <p:cNvPr id="142" name="pasted-image.png"/>
          <p:cNvPicPr>
            <a:picLocks noChangeAspect="1"/>
          </p:cNvPicPr>
          <p:nvPr/>
        </p:nvPicPr>
        <p:blipFill>
          <a:blip r:embed="rId5">
            <a:extLst/>
          </a:blip>
          <a:stretch>
            <a:fillRect/>
          </a:stretch>
        </p:blipFill>
        <p:spPr>
          <a:xfrm>
            <a:off x="177800" y="8007350"/>
            <a:ext cx="3124200" cy="1485900"/>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asted-image.png"/>
          <p:cNvPicPr>
            <a:picLocks noChangeAspect="1"/>
          </p:cNvPicPr>
          <p:nvPr/>
        </p:nvPicPr>
        <p:blipFill>
          <a:blip r:embed="rId2">
            <a:extLst/>
          </a:blip>
          <a:stretch>
            <a:fillRect/>
          </a:stretch>
        </p:blipFill>
        <p:spPr>
          <a:xfrm>
            <a:off x="27554" y="338873"/>
            <a:ext cx="12949692" cy="7319391"/>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asted-image.png"/>
          <p:cNvPicPr>
            <a:picLocks noChangeAspect="1"/>
          </p:cNvPicPr>
          <p:nvPr/>
        </p:nvPicPr>
        <p:blipFill>
          <a:blip r:embed="rId2">
            <a:extLst/>
          </a:blip>
          <a:stretch>
            <a:fillRect/>
          </a:stretch>
        </p:blipFill>
        <p:spPr>
          <a:xfrm>
            <a:off x="-193276" y="-71974"/>
            <a:ext cx="12759456" cy="9561869"/>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asted-image.png"/>
          <p:cNvPicPr>
            <a:picLocks noChangeAspect="1"/>
          </p:cNvPicPr>
          <p:nvPr/>
        </p:nvPicPr>
        <p:blipFill>
          <a:blip r:embed="rId2">
            <a:extLst/>
          </a:blip>
          <a:stretch>
            <a:fillRect/>
          </a:stretch>
        </p:blipFill>
        <p:spPr>
          <a:xfrm>
            <a:off x="-88842" y="-308891"/>
            <a:ext cx="13182484" cy="8861669"/>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2"/>
          <p:cNvGrpSpPr/>
          <p:nvPr/>
        </p:nvGrpSpPr>
        <p:grpSpPr>
          <a:xfrm>
            <a:off x="5956280" y="24804"/>
            <a:ext cx="6021232" cy="3082872"/>
            <a:chOff x="0" y="0"/>
            <a:chExt cx="6021230" cy="3082870"/>
          </a:xfrm>
        </p:grpSpPr>
        <p:sp>
          <p:nvSpPr>
            <p:cNvPr id="150" name="Shape 150"/>
            <p:cNvSpPr/>
            <p:nvPr/>
          </p:nvSpPr>
          <p:spPr>
            <a:xfrm>
              <a:off x="0" y="0"/>
              <a:ext cx="6021231" cy="3082871"/>
            </a:xfrm>
            <a:prstGeom prst="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l" defTabSz="914400">
                <a:defRPr sz="1800">
                  <a:solidFill>
                    <a:srgbClr val="000000"/>
                  </a:solidFill>
                  <a:latin typeface="Helvetica"/>
                  <a:ea typeface="Helvetica"/>
                  <a:cs typeface="Helvetica"/>
                  <a:sym typeface="Helvetica"/>
                </a:defRPr>
              </a:pPr>
              <a:endParaRPr/>
            </a:p>
          </p:txBody>
        </p:sp>
        <p:sp>
          <p:nvSpPr>
            <p:cNvPr id="151" name="Shape 151"/>
            <p:cNvSpPr/>
            <p:nvPr/>
          </p:nvSpPr>
          <p:spPr>
            <a:xfrm>
              <a:off x="0" y="0"/>
              <a:ext cx="6021231" cy="30828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defTabSz="457200">
                <a:defRPr sz="2000" u="sng">
                  <a:solidFill>
                    <a:srgbClr val="060409"/>
                  </a:solidFill>
                  <a:effectLst>
                    <a:outerShdw blurRad="25400" dist="23998" dir="2700000" rotWithShape="0">
                      <a:srgbClr val="000000">
                        <a:alpha val="31035"/>
                      </a:srgbClr>
                    </a:outerShdw>
                  </a:effectLst>
                  <a:uFill>
                    <a:solidFill>
                      <a:srgbClr val="060409"/>
                    </a:solidFill>
                  </a:uFill>
                  <a:latin typeface="Helvetica"/>
                  <a:ea typeface="Helvetica"/>
                  <a:cs typeface="Helvetica"/>
                  <a:sym typeface="Helvetica"/>
                </a:defRPr>
              </a:pPr>
              <a:endParaRPr/>
            </a:p>
            <a:p>
              <a:pPr defTabSz="457200">
                <a:defRPr sz="3500">
                  <a:solidFill>
                    <a:srgbClr val="FEFEFE"/>
                  </a:solidFill>
                  <a:effectLst>
                    <a:outerShdw blurRad="25400" dist="23998" dir="2700000" rotWithShape="0">
                      <a:srgbClr val="000000">
                        <a:alpha val="31035"/>
                      </a:srgbClr>
                    </a:outerShdw>
                  </a:effectLst>
                  <a:uFill>
                    <a:solidFill>
                      <a:srgbClr val="FEFEFE"/>
                    </a:solidFill>
                  </a:uFill>
                  <a:latin typeface="Helvetica"/>
                  <a:ea typeface="Helvetica"/>
                  <a:cs typeface="Helvetica"/>
                  <a:sym typeface="Helvetica"/>
                </a:defRPr>
              </a:pPr>
              <a:r>
                <a:rPr u="sng">
                  <a:solidFill>
                    <a:srgbClr val="060409"/>
                  </a:solidFill>
                  <a:uFill>
                    <a:solidFill>
                      <a:srgbClr val="060409"/>
                    </a:solidFill>
                  </a:uFill>
                </a:rPr>
                <a:t>Advance Care Planning</a:t>
              </a:r>
            </a:p>
            <a:p>
              <a:pPr defTabSz="457200">
                <a:defRPr sz="3500" u="sng">
                  <a:solidFill>
                    <a:srgbClr val="060409"/>
                  </a:solidFill>
                  <a:effectLst>
                    <a:outerShdw blurRad="25400" dist="23998" dir="2700000" rotWithShape="0">
                      <a:srgbClr val="000000">
                        <a:alpha val="31035"/>
                      </a:srgbClr>
                    </a:outerShdw>
                  </a:effectLst>
                  <a:uFill>
                    <a:solidFill>
                      <a:srgbClr val="060409"/>
                    </a:solidFill>
                  </a:uFill>
                  <a:latin typeface="Helvetica"/>
                  <a:ea typeface="Helvetica"/>
                  <a:cs typeface="Helvetica"/>
                  <a:sym typeface="Helvetica"/>
                </a:defRPr>
              </a:pPr>
              <a:endParaRPr u="sng">
                <a:solidFill>
                  <a:srgbClr val="060409"/>
                </a:solidFill>
                <a:uFill>
                  <a:solidFill>
                    <a:srgbClr val="060409"/>
                  </a:solidFill>
                </a:uFill>
              </a:endParaRPr>
            </a:p>
            <a:p>
              <a:pPr defTabSz="457200">
                <a:defRPr sz="3500">
                  <a:solidFill>
                    <a:srgbClr val="FEFEFE"/>
                  </a:solidFill>
                  <a:effectLst>
                    <a:outerShdw blurRad="25400" dist="23998" dir="2700000" rotWithShape="0">
                      <a:srgbClr val="000000">
                        <a:alpha val="31035"/>
                      </a:srgbClr>
                    </a:outerShdw>
                  </a:effectLst>
                  <a:uFill>
                    <a:solidFill>
                      <a:srgbClr val="FEFEFE"/>
                    </a:solidFill>
                  </a:uFill>
                  <a:latin typeface="Helvetica"/>
                  <a:ea typeface="Helvetica"/>
                  <a:cs typeface="Helvetica"/>
                  <a:sym typeface="Helvetica"/>
                </a:defRPr>
              </a:pPr>
              <a:r>
                <a:rPr u="sng">
                  <a:solidFill>
                    <a:srgbClr val="060409"/>
                  </a:solidFill>
                  <a:uFill>
                    <a:solidFill>
                      <a:srgbClr val="060409"/>
                    </a:solidFill>
                  </a:uFill>
                </a:rPr>
                <a:t>Guidance for Clinicians</a:t>
              </a:r>
            </a:p>
          </p:txBody>
        </p:sp>
      </p:grpSp>
      <p:sp>
        <p:nvSpPr>
          <p:cNvPr id="153" name="Shape 153"/>
          <p:cNvSpPr/>
          <p:nvPr/>
        </p:nvSpPr>
        <p:spPr>
          <a:xfrm>
            <a:off x="2176591" y="4412713"/>
            <a:ext cx="8956418" cy="43137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defTabSz="457200">
              <a:defRPr sz="1800">
                <a:solidFill>
                  <a:srgbClr val="000000"/>
                </a:solidFill>
                <a:uFill>
                  <a:solidFill>
                    <a:srgbClr val="000000"/>
                  </a:solidFill>
                </a:uFill>
                <a:latin typeface="Helvetica"/>
                <a:ea typeface="Helvetica"/>
                <a:cs typeface="Helvetica"/>
                <a:sym typeface="Helvetica"/>
              </a:defRPr>
            </a:pPr>
            <a:r>
              <a:t>‘This document will help you plan ahead with the help of those closest to you and those of us helping you with your care.  It is designed to guide you through some useful and important decisions you may wish to make. </a:t>
            </a:r>
          </a:p>
          <a:p>
            <a:pPr algn="l" defTabSz="457200">
              <a:defRPr sz="1800">
                <a:solidFill>
                  <a:srgbClr val="000000"/>
                </a:solidFill>
                <a:uFill>
                  <a:solidFill>
                    <a:srgbClr val="000000"/>
                  </a:solidFill>
                </a:uFill>
                <a:latin typeface="Helvetica"/>
                <a:ea typeface="Helvetica"/>
                <a:cs typeface="Helvetica"/>
                <a:sym typeface="Helvetica"/>
              </a:defRPr>
            </a:pPr>
            <a:endParaRPr/>
          </a:p>
          <a:p>
            <a:pPr algn="l" defTabSz="457200">
              <a:defRPr sz="1800">
                <a:solidFill>
                  <a:srgbClr val="000000"/>
                </a:solidFill>
                <a:uFill>
                  <a:solidFill>
                    <a:srgbClr val="000000"/>
                  </a:solidFill>
                </a:uFill>
                <a:latin typeface="Helvetica"/>
                <a:ea typeface="Helvetica"/>
                <a:cs typeface="Helvetica"/>
                <a:sym typeface="Helvetica"/>
              </a:defRPr>
            </a:pPr>
            <a:r>
              <a:t>It is a good way to record information about what is important to you and although it is not legally binding or a replacement for good communication with you it should be used as a guide if you are not able to communicate clearly at any time.  You can review and change it at any time.</a:t>
            </a:r>
          </a:p>
          <a:p>
            <a:pPr algn="l" defTabSz="457200">
              <a:defRPr sz="1800">
                <a:solidFill>
                  <a:srgbClr val="000000"/>
                </a:solidFill>
                <a:uFill>
                  <a:solidFill>
                    <a:srgbClr val="000000"/>
                  </a:solidFill>
                </a:uFill>
                <a:latin typeface="Helvetica"/>
                <a:ea typeface="Helvetica"/>
                <a:cs typeface="Helvetica"/>
                <a:sym typeface="Helvetica"/>
              </a:defRPr>
            </a:pPr>
            <a:endParaRPr/>
          </a:p>
          <a:p>
            <a:pPr algn="l" defTabSz="457200">
              <a:defRPr sz="1800">
                <a:solidFill>
                  <a:srgbClr val="000000"/>
                </a:solidFill>
                <a:uFill>
                  <a:solidFill>
                    <a:srgbClr val="000000"/>
                  </a:solidFill>
                </a:uFill>
                <a:latin typeface="Helvetica"/>
                <a:ea typeface="Helvetica"/>
                <a:cs typeface="Helvetica"/>
                <a:sym typeface="Helvetica"/>
              </a:defRPr>
            </a:pPr>
            <a:r>
              <a:t>Have a look at it in your own time and with your family or anyone else you feel should be involved in supporting you.  If you would like to ask me to help you or need me to explain anything to you in more detail we can arrange a good time to do this together.’</a:t>
            </a:r>
          </a:p>
        </p:txBody>
      </p:sp>
      <p:sp>
        <p:nvSpPr>
          <p:cNvPr id="154" name="Shape 154"/>
          <p:cNvSpPr/>
          <p:nvPr/>
        </p:nvSpPr>
        <p:spPr>
          <a:xfrm>
            <a:off x="3680569" y="3556994"/>
            <a:ext cx="6041753"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048000" algn="ctr"/>
                <a:tab pos="6096000" algn="r"/>
              </a:tabLst>
              <a:defRPr sz="2000" b="1" u="sng">
                <a:solidFill>
                  <a:srgbClr val="000000"/>
                </a:solidFill>
                <a:uFill>
                  <a:solidFill>
                    <a:srgbClr val="000000"/>
                  </a:solidFill>
                </a:uFill>
                <a:latin typeface="Helvetica"/>
                <a:ea typeface="Helvetica"/>
                <a:cs typeface="Helvetica"/>
                <a:sym typeface="Helvetica"/>
              </a:defRPr>
            </a:lvl1pPr>
          </a:lstStyle>
          <a:p>
            <a:pPr>
              <a:defRPr b="0" u="none"/>
            </a:pPr>
            <a:r>
              <a:rPr b="1" u="sng"/>
              <a:t>Suggested script to introduce the ACP document</a:t>
            </a:r>
          </a:p>
        </p:txBody>
      </p:sp>
      <p:pic>
        <p:nvPicPr>
          <p:cNvPr id="155" name="image1.jpeg"/>
          <p:cNvPicPr>
            <a:picLocks noChangeAspect="1"/>
          </p:cNvPicPr>
          <p:nvPr/>
        </p:nvPicPr>
        <p:blipFill>
          <a:blip r:embed="rId3">
            <a:extLst/>
          </a:blip>
          <a:stretch>
            <a:fillRect/>
          </a:stretch>
        </p:blipFill>
        <p:spPr>
          <a:xfrm>
            <a:off x="1732538" y="-637660"/>
            <a:ext cx="4378274" cy="3745335"/>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sted-image.png"/>
          <p:cNvPicPr>
            <a:picLocks noChangeAspect="1"/>
          </p:cNvPicPr>
          <p:nvPr/>
        </p:nvPicPr>
        <p:blipFill>
          <a:blip r:embed="rId2">
            <a:extLst/>
          </a:blip>
          <a:stretch>
            <a:fillRect/>
          </a:stretch>
        </p:blipFill>
        <p:spPr>
          <a:xfrm>
            <a:off x="34107" y="80529"/>
            <a:ext cx="12936586" cy="9592542"/>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asted-image.png"/>
          <p:cNvPicPr>
            <a:picLocks noChangeAspect="1"/>
          </p:cNvPicPr>
          <p:nvPr/>
        </p:nvPicPr>
        <p:blipFill>
          <a:blip r:embed="rId2">
            <a:extLst/>
          </a:blip>
          <a:stretch>
            <a:fillRect/>
          </a:stretch>
        </p:blipFill>
        <p:spPr>
          <a:xfrm>
            <a:off x="232637" y="57150"/>
            <a:ext cx="12092713" cy="9073199"/>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177</Words>
  <Application>Microsoft Office PowerPoint</Application>
  <PresentationFormat>Custom</PresentationFormat>
  <Paragraphs>15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New_Template3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Caine</dc:creator>
  <cp:lastModifiedBy>Sophie Caine</cp:lastModifiedBy>
  <cp:revision>1</cp:revision>
  <dcterms:modified xsi:type="dcterms:W3CDTF">2016-11-09T09:28:16Z</dcterms:modified>
</cp:coreProperties>
</file>