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4" r:id="rId3"/>
    <p:sldId id="275" r:id="rId4"/>
    <p:sldId id="266" r:id="rId5"/>
    <p:sldId id="277" r:id="rId6"/>
    <p:sldId id="267" r:id="rId7"/>
    <p:sldId id="256" r:id="rId8"/>
    <p:sldId id="261" r:id="rId9"/>
    <p:sldId id="258" r:id="rId10"/>
    <p:sldId id="257" r:id="rId11"/>
    <p:sldId id="260" r:id="rId12"/>
    <p:sldId id="268" r:id="rId13"/>
    <p:sldId id="262" r:id="rId14"/>
    <p:sldId id="265" r:id="rId15"/>
    <p:sldId id="271" r:id="rId16"/>
    <p:sldId id="278" r:id="rId17"/>
    <p:sldId id="273" r:id="rId18"/>
    <p:sldId id="270" r:id="rId19"/>
    <p:sldId id="269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4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7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0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6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4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7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24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8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00143-6C06-46E2-A7C1-5FDC33D9102E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790F-882E-4F18-AB5D-F63A73E65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8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32656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Frailty is the future- </a:t>
            </a:r>
            <a:br>
              <a:rPr lang="en-GB" sz="3200" dirty="0" smtClean="0"/>
            </a:br>
            <a:r>
              <a:rPr lang="en-GB" sz="3200" dirty="0" smtClean="0"/>
              <a:t>challenges and ideas</a:t>
            </a:r>
            <a:endParaRPr lang="en-GB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7447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936104"/>
          </a:xfrm>
        </p:spPr>
        <p:txBody>
          <a:bodyPr>
            <a:normAutofit/>
          </a:bodyPr>
          <a:lstStyle/>
          <a:p>
            <a:r>
              <a:rPr lang="en-GB" dirty="0" smtClean="0"/>
              <a:t>Premila Fade </a:t>
            </a:r>
          </a:p>
          <a:p>
            <a:r>
              <a:rPr lang="en-GB" dirty="0" smtClean="0"/>
              <a:t>Consultant Geriatrician LNWH NHS Trust</a:t>
            </a:r>
          </a:p>
          <a:p>
            <a:r>
              <a:rPr lang="en-GB" dirty="0" smtClean="0"/>
              <a:t>Lead for end of life care British Geriatrics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18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Prisma</a:t>
            </a:r>
            <a:r>
              <a:rPr lang="en-GB" b="1" dirty="0" smtClean="0"/>
              <a:t> 7 Questions</a:t>
            </a:r>
            <a:br>
              <a:rPr lang="en-GB" b="1" dirty="0" smtClean="0"/>
            </a:br>
            <a:r>
              <a:rPr lang="en-GB" dirty="0"/>
              <a:t>a cut-off score of &gt;3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1</a:t>
            </a:r>
            <a:r>
              <a:rPr lang="en-GB" dirty="0"/>
              <a:t>)</a:t>
            </a:r>
            <a:r>
              <a:rPr lang="en-GB" dirty="0" smtClean="0"/>
              <a:t> </a:t>
            </a:r>
            <a:r>
              <a:rPr lang="en-GB" dirty="0"/>
              <a:t>Are you more than 85 years?</a:t>
            </a:r>
          </a:p>
          <a:p>
            <a:r>
              <a:rPr lang="en-GB" dirty="0" smtClean="0"/>
              <a:t>2) </a:t>
            </a:r>
            <a:r>
              <a:rPr lang="en-GB" dirty="0"/>
              <a:t>Male?</a:t>
            </a:r>
          </a:p>
          <a:p>
            <a:r>
              <a:rPr lang="en-GB" dirty="0" smtClean="0"/>
              <a:t>3) </a:t>
            </a:r>
            <a:r>
              <a:rPr lang="en-GB" dirty="0"/>
              <a:t>In general do you have any health problems that require you to limit </a:t>
            </a:r>
            <a:r>
              <a:rPr lang="en-GB" dirty="0" smtClean="0"/>
              <a:t>your activities</a:t>
            </a:r>
            <a:r>
              <a:rPr lang="en-GB" dirty="0"/>
              <a:t>?</a:t>
            </a:r>
          </a:p>
          <a:p>
            <a:r>
              <a:rPr lang="en-GB" dirty="0" smtClean="0"/>
              <a:t>4) </a:t>
            </a:r>
            <a:r>
              <a:rPr lang="en-GB" dirty="0"/>
              <a:t>Do you need someone to help you on a regular basis?</a:t>
            </a:r>
          </a:p>
          <a:p>
            <a:r>
              <a:rPr lang="en-GB" dirty="0" smtClean="0"/>
              <a:t>5) </a:t>
            </a:r>
            <a:r>
              <a:rPr lang="en-GB" dirty="0"/>
              <a:t>In general do you have any health problems that require you to stay at home?</a:t>
            </a:r>
          </a:p>
          <a:p>
            <a:r>
              <a:rPr lang="en-GB" dirty="0" smtClean="0"/>
              <a:t>6) </a:t>
            </a:r>
            <a:r>
              <a:rPr lang="en-GB" dirty="0"/>
              <a:t>In case of need can you count on someone close to you?</a:t>
            </a:r>
          </a:p>
          <a:p>
            <a:r>
              <a:rPr lang="en-GB" dirty="0" smtClean="0"/>
              <a:t>7) </a:t>
            </a:r>
            <a:r>
              <a:rPr lang="en-GB" dirty="0"/>
              <a:t>Do you regularly use a stick, walker or wheelchair to get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Good </a:t>
            </a:r>
            <a:r>
              <a:rPr lang="en-GB" i="1" dirty="0"/>
              <a:t>sensitivity </a:t>
            </a:r>
            <a:r>
              <a:rPr lang="en-GB" dirty="0"/>
              <a:t>but only moderate </a:t>
            </a:r>
            <a:r>
              <a:rPr lang="en-GB" i="1" dirty="0"/>
              <a:t>specificity </a:t>
            </a:r>
            <a:r>
              <a:rPr lang="en-GB" dirty="0"/>
              <a:t>for identifying frailty. </a:t>
            </a:r>
          </a:p>
          <a:p>
            <a:r>
              <a:rPr lang="en-GB" dirty="0"/>
              <a:t>There are many fitter older people who will have a positive test result (false positives).</a:t>
            </a:r>
          </a:p>
          <a:p>
            <a:r>
              <a:rPr lang="en-GB" dirty="0"/>
              <a:t>For example, only one in 3 older people (over 75 years) with slow walking speed has frailty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8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Frailty syndromes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1</a:t>
            </a:r>
            <a:r>
              <a:rPr lang="en-GB" dirty="0"/>
              <a:t>] Falls </a:t>
            </a:r>
            <a:r>
              <a:rPr lang="en-GB" dirty="0" smtClean="0"/>
              <a:t>e.g</a:t>
            </a:r>
            <a:r>
              <a:rPr lang="en-GB" dirty="0"/>
              <a:t>. </a:t>
            </a:r>
            <a:r>
              <a:rPr lang="en-GB" dirty="0" smtClean="0"/>
              <a:t>collapse ?cause, </a:t>
            </a:r>
            <a:r>
              <a:rPr lang="en-GB" dirty="0"/>
              <a:t>legs gave way, </a:t>
            </a:r>
            <a:r>
              <a:rPr lang="en-GB" dirty="0" smtClean="0"/>
              <a:t>‘FOF- found on </a:t>
            </a:r>
            <a:r>
              <a:rPr lang="en-GB" dirty="0"/>
              <a:t>floor</a:t>
            </a:r>
            <a:r>
              <a:rPr lang="en-GB" dirty="0" smtClean="0"/>
              <a:t>’.</a:t>
            </a:r>
            <a:endParaRPr lang="en-GB" dirty="0"/>
          </a:p>
          <a:p>
            <a:r>
              <a:rPr lang="en-GB" dirty="0"/>
              <a:t>2] Immobility </a:t>
            </a:r>
            <a:r>
              <a:rPr lang="en-GB" dirty="0" smtClean="0"/>
              <a:t>e.g</a:t>
            </a:r>
            <a:r>
              <a:rPr lang="en-GB" dirty="0"/>
              <a:t>. sudden change in mobility, ‘gone off legs’ ‘stuck </a:t>
            </a:r>
            <a:r>
              <a:rPr lang="en-GB" dirty="0" smtClean="0"/>
              <a:t>on </a:t>
            </a:r>
            <a:r>
              <a:rPr lang="en-GB" dirty="0"/>
              <a:t>toilet</a:t>
            </a:r>
            <a:r>
              <a:rPr lang="en-GB" dirty="0" smtClean="0"/>
              <a:t>’.</a:t>
            </a:r>
            <a:endParaRPr lang="en-GB" dirty="0"/>
          </a:p>
          <a:p>
            <a:r>
              <a:rPr lang="en-GB" dirty="0"/>
              <a:t>3] Delirium </a:t>
            </a:r>
            <a:r>
              <a:rPr lang="en-GB" dirty="0" smtClean="0"/>
              <a:t>(acute confusion), sudden </a:t>
            </a:r>
            <a:r>
              <a:rPr lang="en-GB" dirty="0"/>
              <a:t>worsening of </a:t>
            </a:r>
            <a:r>
              <a:rPr lang="en-GB" dirty="0" smtClean="0"/>
              <a:t>confusion in </a:t>
            </a:r>
            <a:r>
              <a:rPr lang="en-GB" dirty="0"/>
              <a:t>someone with previous dementia or known memory </a:t>
            </a:r>
            <a:r>
              <a:rPr lang="en-GB" dirty="0" smtClean="0"/>
              <a:t>loss.</a:t>
            </a:r>
            <a:endParaRPr lang="en-GB" dirty="0"/>
          </a:p>
          <a:p>
            <a:r>
              <a:rPr lang="en-GB" dirty="0"/>
              <a:t>4] Incontinence </a:t>
            </a:r>
            <a:r>
              <a:rPr lang="en-GB" dirty="0" smtClean="0"/>
              <a:t>or change </a:t>
            </a:r>
            <a:r>
              <a:rPr lang="en-GB" dirty="0"/>
              <a:t>in continence – new onset or worsening of urine </a:t>
            </a:r>
            <a:r>
              <a:rPr lang="en-GB" dirty="0" smtClean="0"/>
              <a:t>or faecal incontinence.</a:t>
            </a:r>
            <a:endParaRPr lang="en-GB" dirty="0"/>
          </a:p>
          <a:p>
            <a:r>
              <a:rPr lang="en-GB" dirty="0"/>
              <a:t>5] Susceptibility to side effects of medication </a:t>
            </a:r>
            <a:r>
              <a:rPr lang="en-GB" dirty="0" smtClean="0"/>
              <a:t>e.g</a:t>
            </a:r>
            <a:r>
              <a:rPr lang="en-GB" dirty="0"/>
              <a:t>. confusion with codeine</a:t>
            </a:r>
            <a:r>
              <a:rPr lang="en-GB" dirty="0" smtClean="0"/>
              <a:t>, hypotension </a:t>
            </a:r>
            <a:r>
              <a:rPr lang="en-GB" dirty="0"/>
              <a:t>with </a:t>
            </a:r>
            <a:r>
              <a:rPr lang="en-GB" dirty="0" smtClean="0"/>
              <a:t>antidepressants.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8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frailty matter?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720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frailty 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Even apparently simple interventions like a move to a short term residential placement for respite, a trip to the local emergency department after a fall or the trial of a new analgesic can have unforeseen and adverse outcomes </a:t>
            </a:r>
            <a:endParaRPr lang="en-GB" dirty="0" smtClean="0"/>
          </a:p>
          <a:p>
            <a:r>
              <a:rPr lang="en-GB" dirty="0" smtClean="0"/>
              <a:t>Minor physical illness can cause profound deterioration in health</a:t>
            </a:r>
          </a:p>
          <a:p>
            <a:r>
              <a:rPr lang="en-GB" dirty="0" smtClean="0"/>
              <a:t>Linked to higher risk of complications from hospitalisation – pressure sores, delirium, loss of weight, immobility</a:t>
            </a:r>
          </a:p>
          <a:p>
            <a:r>
              <a:rPr lang="en-GB" dirty="0" smtClean="0"/>
              <a:t>Longer length of stay in hospital</a:t>
            </a:r>
          </a:p>
          <a:p>
            <a:r>
              <a:rPr lang="en-GB" dirty="0" smtClean="0"/>
              <a:t>Worse outcome – death and disability</a:t>
            </a:r>
          </a:p>
          <a:p>
            <a:r>
              <a:rPr lang="en-GB" dirty="0" smtClean="0"/>
              <a:t>Less benefit and more side effects from medication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3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life trajectories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12448"/>
            <a:ext cx="6120680" cy="5027958"/>
          </a:xfrm>
        </p:spPr>
      </p:pic>
    </p:spTree>
    <p:extLst>
      <p:ext uri="{BB962C8B-B14F-4D97-AF65-F5344CB8AC3E}">
        <p14:creationId xmlns:p14="http://schemas.microsoft.com/office/powerpoint/2010/main" val="66704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2008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</a:t>
            </a:r>
            <a:r>
              <a:rPr lang="en-GB" b="1" dirty="0"/>
              <a:t>electronic Frailty Index (</a:t>
            </a:r>
            <a:r>
              <a:rPr lang="en-GB" b="1" dirty="0" err="1"/>
              <a:t>eFI</a:t>
            </a:r>
            <a:r>
              <a:rPr lang="en-GB" b="1" dirty="0" smtClean="0"/>
              <a:t>)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/>
              <a:t>Development and validation of an electronic frailty index using routine primary care electronic health record data A Clegg et al Age and Aging 2016; </a:t>
            </a:r>
            <a:r>
              <a:rPr lang="en-GB" sz="1600" b="1" dirty="0"/>
              <a:t>45:</a:t>
            </a:r>
            <a:r>
              <a:rPr lang="en-GB" sz="1600" dirty="0"/>
              <a:t> 353-360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The </a:t>
            </a:r>
            <a:r>
              <a:rPr lang="en-GB" dirty="0"/>
              <a:t>electronic frailty index (</a:t>
            </a:r>
            <a:r>
              <a:rPr lang="en-GB" dirty="0" err="1"/>
              <a:t>eFI</a:t>
            </a:r>
            <a:r>
              <a:rPr lang="en-GB" dirty="0"/>
              <a:t>) </a:t>
            </a:r>
            <a:r>
              <a:rPr lang="en-GB" dirty="0" smtClean="0"/>
              <a:t>is a scoring system which </a:t>
            </a:r>
            <a:r>
              <a:rPr lang="en-GB" dirty="0"/>
              <a:t>uses existing electronic health record data to identify and severity grade frailty.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err="1"/>
              <a:t>eFI</a:t>
            </a:r>
            <a:r>
              <a:rPr lang="en-GB" dirty="0"/>
              <a:t> </a:t>
            </a:r>
            <a:r>
              <a:rPr lang="en-GB" dirty="0" smtClean="0"/>
              <a:t>uses the </a:t>
            </a:r>
            <a:r>
              <a:rPr lang="en-GB" dirty="0"/>
              <a:t>cumulative </a:t>
            </a:r>
            <a:r>
              <a:rPr lang="en-GB" dirty="0" smtClean="0"/>
              <a:t>deficits </a:t>
            </a:r>
            <a:r>
              <a:rPr lang="en-GB" dirty="0"/>
              <a:t>model of </a:t>
            </a:r>
            <a:r>
              <a:rPr lang="en-GB" dirty="0" smtClean="0"/>
              <a:t>frailty.  </a:t>
            </a:r>
          </a:p>
          <a:p>
            <a:r>
              <a:rPr lang="en-GB" dirty="0" smtClean="0"/>
              <a:t>The </a:t>
            </a:r>
            <a:r>
              <a:rPr lang="en-GB" dirty="0" err="1"/>
              <a:t>eFI</a:t>
            </a:r>
            <a:r>
              <a:rPr lang="en-GB" dirty="0"/>
              <a:t> </a:t>
            </a:r>
            <a:r>
              <a:rPr lang="en-GB" dirty="0" smtClean="0"/>
              <a:t> is calculated by the presence or absence of  </a:t>
            </a:r>
            <a:r>
              <a:rPr lang="en-GB" dirty="0"/>
              <a:t>36 </a:t>
            </a:r>
            <a:r>
              <a:rPr lang="en-GB" dirty="0" smtClean="0"/>
              <a:t>deficits including </a:t>
            </a:r>
            <a:r>
              <a:rPr lang="en-GB" dirty="0"/>
              <a:t>clinical signs, symptoms, diseases and disabilities. </a:t>
            </a:r>
          </a:p>
          <a:p>
            <a:r>
              <a:rPr lang="en-GB" dirty="0" smtClean="0"/>
              <a:t>The </a:t>
            </a:r>
            <a:r>
              <a:rPr lang="en-GB" dirty="0" err="1"/>
              <a:t>eFI</a:t>
            </a:r>
            <a:r>
              <a:rPr lang="en-GB" dirty="0"/>
              <a:t> calculates a </a:t>
            </a:r>
            <a:r>
              <a:rPr lang="en-GB" dirty="0" smtClean="0"/>
              <a:t>frailty score E.G. </a:t>
            </a:r>
            <a:r>
              <a:rPr lang="en-GB" dirty="0"/>
              <a:t>if a patient has 9 out of 36 deficits, the </a:t>
            </a:r>
            <a:r>
              <a:rPr lang="en-GB" dirty="0" err="1"/>
              <a:t>eFI</a:t>
            </a:r>
            <a:r>
              <a:rPr lang="en-GB" dirty="0"/>
              <a:t> score is 0.25. 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The score is a </a:t>
            </a:r>
            <a:r>
              <a:rPr lang="en-GB" dirty="0" smtClean="0"/>
              <a:t>predictor </a:t>
            </a:r>
            <a:r>
              <a:rPr lang="en-GB" dirty="0"/>
              <a:t>of those who are at greater risk of adverse outcomes </a:t>
            </a:r>
            <a:r>
              <a:rPr lang="en-GB" dirty="0" smtClean="0"/>
              <a:t>E.G. </a:t>
            </a:r>
            <a:r>
              <a:rPr lang="en-GB" dirty="0"/>
              <a:t>care home admission and </a:t>
            </a:r>
            <a:r>
              <a:rPr lang="en-GB" dirty="0" smtClean="0"/>
              <a:t>mortality. </a:t>
            </a:r>
          </a:p>
          <a:p>
            <a:r>
              <a:rPr lang="en-GB" dirty="0" smtClean="0"/>
              <a:t>The </a:t>
            </a:r>
            <a:r>
              <a:rPr lang="en-GB" dirty="0" err="1"/>
              <a:t>eFI</a:t>
            </a:r>
            <a:r>
              <a:rPr lang="en-GB" dirty="0"/>
              <a:t> </a:t>
            </a:r>
            <a:r>
              <a:rPr lang="en-GB" dirty="0" smtClean="0"/>
              <a:t>was developed </a:t>
            </a:r>
            <a:r>
              <a:rPr lang="en-GB" dirty="0"/>
              <a:t>and validated using data from </a:t>
            </a:r>
            <a:r>
              <a:rPr lang="en-GB" dirty="0" err="1" smtClean="0"/>
              <a:t>approx</a:t>
            </a:r>
            <a:r>
              <a:rPr lang="en-GB" dirty="0" smtClean="0"/>
              <a:t> 500,000 patients. </a:t>
            </a:r>
          </a:p>
        </p:txBody>
      </p:sp>
    </p:spTree>
    <p:extLst>
      <p:ext uri="{BB962C8B-B14F-4D97-AF65-F5344CB8AC3E}">
        <p14:creationId xmlns:p14="http://schemas.microsoft.com/office/powerpoint/2010/main" val="166480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ea typeface="ＭＳ Ｐゴシック" pitchFamily="34" charset="-128"/>
              </a:rPr>
              <a:t>Electronic Frailty Index (eFI)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716463" y="63087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Clegg et al: Age Ageing2016: 45:353-360</a:t>
            </a: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08100"/>
            <a:ext cx="50752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739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err="1" smtClean="0"/>
              <a:t>eFL</a:t>
            </a:r>
            <a:r>
              <a:rPr lang="en-GB" dirty="0" smtClean="0"/>
              <a:t> score and categories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532859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Fit (</a:t>
            </a:r>
            <a:r>
              <a:rPr lang="en-GB" b="1" dirty="0" err="1" smtClean="0"/>
              <a:t>eFI</a:t>
            </a:r>
            <a:r>
              <a:rPr lang="en-GB" b="1" dirty="0" smtClean="0"/>
              <a:t> score </a:t>
            </a:r>
            <a:r>
              <a:rPr lang="en-GB" b="1" dirty="0"/>
              <a:t>0 -0.12): </a:t>
            </a:r>
            <a:r>
              <a:rPr lang="en-GB" dirty="0" smtClean="0"/>
              <a:t>No </a:t>
            </a:r>
            <a:r>
              <a:rPr lang="en-GB" dirty="0"/>
              <a:t>or few long-term conditions that are usually well controlled. </a:t>
            </a:r>
            <a:r>
              <a:rPr lang="en-GB" dirty="0" smtClean="0"/>
              <a:t>Independent </a:t>
            </a:r>
            <a:r>
              <a:rPr lang="en-GB" dirty="0"/>
              <a:t>in day to day living activities.</a:t>
            </a:r>
          </a:p>
          <a:p>
            <a:r>
              <a:rPr lang="en-GB" b="1" dirty="0"/>
              <a:t>Mild frailty (</a:t>
            </a:r>
            <a:r>
              <a:rPr lang="en-GB" b="1" dirty="0" err="1"/>
              <a:t>eFIscore</a:t>
            </a:r>
            <a:r>
              <a:rPr lang="en-GB" b="1" dirty="0"/>
              <a:t> 0.13 –0.24): </a:t>
            </a:r>
            <a:r>
              <a:rPr lang="en-GB" dirty="0" smtClean="0"/>
              <a:t>Slowing </a:t>
            </a:r>
            <a:r>
              <a:rPr lang="en-GB" dirty="0"/>
              <a:t>up </a:t>
            </a:r>
            <a:r>
              <a:rPr lang="en-GB" dirty="0" smtClean="0"/>
              <a:t>and in </a:t>
            </a:r>
            <a:r>
              <a:rPr lang="en-GB" dirty="0"/>
              <a:t>need help with </a:t>
            </a:r>
            <a:r>
              <a:rPr lang="en-GB" dirty="0" smtClean="0"/>
              <a:t>activities </a:t>
            </a:r>
            <a:r>
              <a:rPr lang="en-GB" dirty="0"/>
              <a:t>of daily living such as finances, shopping, transportation.</a:t>
            </a:r>
          </a:p>
          <a:p>
            <a:r>
              <a:rPr lang="en-GB" b="1" dirty="0"/>
              <a:t>Moderate Frailty (</a:t>
            </a:r>
            <a:r>
              <a:rPr lang="en-GB" b="1" dirty="0" err="1"/>
              <a:t>eFIscore</a:t>
            </a:r>
            <a:r>
              <a:rPr lang="en-GB" b="1" dirty="0"/>
              <a:t> 0.25 –0.36): </a:t>
            </a:r>
            <a:r>
              <a:rPr lang="en-GB" dirty="0" smtClean="0"/>
              <a:t>Limited </a:t>
            </a:r>
            <a:r>
              <a:rPr lang="en-GB" dirty="0"/>
              <a:t>outdoor </a:t>
            </a:r>
            <a:r>
              <a:rPr lang="en-GB" dirty="0" smtClean="0"/>
              <a:t>activities and mobility problems or </a:t>
            </a:r>
            <a:r>
              <a:rPr lang="en-GB" dirty="0"/>
              <a:t>require help with </a:t>
            </a:r>
            <a:r>
              <a:rPr lang="en-GB" dirty="0" smtClean="0"/>
              <a:t>personal activities </a:t>
            </a:r>
            <a:r>
              <a:rPr lang="en-GB" dirty="0"/>
              <a:t>such as washing and dressing.</a:t>
            </a:r>
          </a:p>
          <a:p>
            <a:r>
              <a:rPr lang="en-GB" b="1" dirty="0"/>
              <a:t>Severe Frailty (</a:t>
            </a:r>
            <a:r>
              <a:rPr lang="en-GB" b="1" dirty="0" err="1"/>
              <a:t>eFIscore</a:t>
            </a:r>
            <a:r>
              <a:rPr lang="en-GB" b="1" dirty="0"/>
              <a:t> &gt; 0.36): </a:t>
            </a:r>
            <a:r>
              <a:rPr lang="en-GB" dirty="0" smtClean="0"/>
              <a:t>Dependent </a:t>
            </a:r>
            <a:r>
              <a:rPr lang="en-GB" dirty="0"/>
              <a:t>for personal </a:t>
            </a:r>
            <a:r>
              <a:rPr lang="en-GB" dirty="0" smtClean="0"/>
              <a:t>care </a:t>
            </a:r>
            <a:r>
              <a:rPr lang="en-GB" dirty="0"/>
              <a:t>and have a </a:t>
            </a:r>
            <a:r>
              <a:rPr lang="en-GB" dirty="0" smtClean="0"/>
              <a:t>number of co-morbidities. At </a:t>
            </a:r>
            <a:r>
              <a:rPr lang="en-GB" dirty="0"/>
              <a:t>risk of dying within 6 -12 months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88" y="1484784"/>
            <a:ext cx="4759424" cy="428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6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about frailty?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72" y="1844824"/>
            <a:ext cx="6532280" cy="3919368"/>
          </a:xfrm>
        </p:spPr>
      </p:pic>
    </p:spTree>
    <p:extLst>
      <p:ext uri="{BB962C8B-B14F-4D97-AF65-F5344CB8AC3E}">
        <p14:creationId xmlns:p14="http://schemas.microsoft.com/office/powerpoint/2010/main" val="161881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What to do about frailty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Prevention – regular exercise, healthy diet, warmth, social activity </a:t>
            </a:r>
          </a:p>
          <a:p>
            <a:r>
              <a:rPr lang="en-GB" dirty="0" smtClean="0"/>
              <a:t>Vaccinations, alcohol and smoking cessation</a:t>
            </a:r>
          </a:p>
          <a:p>
            <a:r>
              <a:rPr lang="en-GB" dirty="0" smtClean="0"/>
              <a:t>Comprehensive </a:t>
            </a:r>
            <a:r>
              <a:rPr lang="en-GB" dirty="0"/>
              <a:t>and holistic review of medical, functional, psychological and social needs </a:t>
            </a:r>
            <a:r>
              <a:rPr lang="en-GB" dirty="0" smtClean="0"/>
              <a:t>in </a:t>
            </a:r>
            <a:r>
              <a:rPr lang="en-GB" dirty="0"/>
              <a:t>partnership with older people who have frailty and their </a:t>
            </a:r>
            <a:r>
              <a:rPr lang="en-GB" dirty="0" smtClean="0"/>
              <a:t>carers</a:t>
            </a:r>
          </a:p>
          <a:p>
            <a:r>
              <a:rPr lang="en-GB" dirty="0"/>
              <a:t>Medication review- less benefit, more side effects</a:t>
            </a:r>
          </a:p>
          <a:p>
            <a:r>
              <a:rPr lang="en-GB" dirty="0" smtClean="0"/>
              <a:t>Mental </a:t>
            </a:r>
            <a:r>
              <a:rPr lang="en-GB" dirty="0"/>
              <a:t>health </a:t>
            </a:r>
            <a:r>
              <a:rPr lang="en-GB" dirty="0" smtClean="0"/>
              <a:t>review</a:t>
            </a:r>
          </a:p>
          <a:p>
            <a:r>
              <a:rPr lang="en-GB" dirty="0" smtClean="0"/>
              <a:t>A </a:t>
            </a:r>
            <a:r>
              <a:rPr lang="en-GB" dirty="0"/>
              <a:t>urine dip should not be used to diagnose </a:t>
            </a:r>
            <a:r>
              <a:rPr lang="en-GB" dirty="0" smtClean="0"/>
              <a:t>a urinary </a:t>
            </a:r>
            <a:r>
              <a:rPr lang="en-GB" dirty="0"/>
              <a:t>tract </a:t>
            </a:r>
            <a:r>
              <a:rPr lang="en-GB" dirty="0" smtClean="0"/>
              <a:t>infection, it can be misleading. </a:t>
            </a:r>
          </a:p>
          <a:p>
            <a:r>
              <a:rPr lang="en-GB" dirty="0" smtClean="0"/>
              <a:t>Older people should not be routinely catheterised unless there is evidence of urinary retention</a:t>
            </a:r>
          </a:p>
          <a:p>
            <a:r>
              <a:rPr lang="en-GB" dirty="0" smtClean="0"/>
              <a:t>Forward planning</a:t>
            </a:r>
          </a:p>
          <a:p>
            <a:pPr lvl="1"/>
            <a:r>
              <a:rPr lang="en-GB" dirty="0" smtClean="0"/>
              <a:t>Consider the risks and benefits of hospitalisation</a:t>
            </a:r>
          </a:p>
          <a:p>
            <a:pPr lvl="1"/>
            <a:r>
              <a:rPr lang="en-GB" dirty="0" smtClean="0"/>
              <a:t>Consider the role of disease orientated medical care</a:t>
            </a:r>
          </a:p>
          <a:p>
            <a:pPr lvl="1"/>
            <a:r>
              <a:rPr lang="en-GB" dirty="0" smtClean="0"/>
              <a:t>CPR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3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7356475" cy="668338"/>
          </a:xfrm>
        </p:spPr>
        <p:txBody>
          <a:bodyPr/>
          <a:lstStyle/>
          <a:p>
            <a:r>
              <a:rPr lang="en-US" altLang="en-US" sz="3600" b="1" smtClean="0">
                <a:ea typeface="ＭＳ Ｐゴシック" pitchFamily="34" charset="-128"/>
              </a:rPr>
              <a:t>Ageing population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24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/>
              <a:t>Older population expansion</a:t>
            </a:r>
            <a:r>
              <a:rPr lang="en-US" sz="2400" dirty="0">
                <a:sym typeface="Wingdings" charset="0"/>
              </a:rPr>
              <a:t> </a:t>
            </a:r>
            <a:r>
              <a:rPr lang="en-US" sz="2400" dirty="0"/>
              <a:t>in England will </a:t>
            </a:r>
            <a:r>
              <a:rPr lang="en-US" sz="2400" b="1" dirty="0"/>
              <a:t>accelerate next 20 years</a:t>
            </a:r>
          </a:p>
          <a:p>
            <a:pPr>
              <a:defRPr/>
            </a:pPr>
            <a:r>
              <a:rPr lang="en-US" sz="2400" dirty="0" smtClean="0"/>
              <a:t>Over </a:t>
            </a:r>
            <a:r>
              <a:rPr lang="en-US" sz="2400" dirty="0"/>
              <a:t>65s will </a:t>
            </a:r>
            <a:r>
              <a:rPr lang="en-US" sz="2400" dirty="0">
                <a:latin typeface="Wingdings" charset="0"/>
                <a:cs typeface="Wingdings" charset="0"/>
                <a:sym typeface="Wingdings" charset="0"/>
              </a:rPr>
              <a:t></a:t>
            </a:r>
            <a:r>
              <a:rPr lang="en-US" sz="2400" dirty="0"/>
              <a:t> from </a:t>
            </a:r>
            <a:r>
              <a:rPr lang="en-US" sz="2400" b="1" dirty="0"/>
              <a:t>17%</a:t>
            </a:r>
            <a:r>
              <a:rPr lang="en-US" sz="2400" dirty="0"/>
              <a:t> (2010) to </a:t>
            </a:r>
            <a:r>
              <a:rPr lang="en-US" sz="2400" b="1" dirty="0"/>
              <a:t>23%</a:t>
            </a:r>
            <a:r>
              <a:rPr lang="en-US" sz="2400" dirty="0"/>
              <a:t> by 2035</a:t>
            </a:r>
          </a:p>
          <a:p>
            <a:pPr>
              <a:defRPr/>
            </a:pPr>
            <a:r>
              <a:rPr lang="en-US" sz="2400" dirty="0" smtClean="0"/>
              <a:t>England in 2014: </a:t>
            </a:r>
            <a:r>
              <a:rPr lang="en-US" sz="2400" b="1" dirty="0"/>
              <a:t>9.5 million aged 65+</a:t>
            </a:r>
            <a:r>
              <a:rPr lang="en-US" sz="2400" dirty="0"/>
              <a:t>; 471K aged 90+</a:t>
            </a:r>
          </a:p>
          <a:p>
            <a:pPr>
              <a:defRPr/>
            </a:pPr>
            <a:r>
              <a:rPr lang="en-US" sz="2400" dirty="0" smtClean="0"/>
              <a:t>By </a:t>
            </a:r>
            <a:r>
              <a:rPr lang="en-US" sz="2400" dirty="0"/>
              <a:t>2035 there will be </a:t>
            </a:r>
            <a:r>
              <a:rPr lang="en-US" sz="2400" b="1" dirty="0"/>
              <a:t>14.5 million 65+ </a:t>
            </a:r>
            <a:r>
              <a:rPr lang="en-US" sz="2400" dirty="0"/>
              <a:t>and 1.1 million 90+</a:t>
            </a:r>
          </a:p>
          <a:p>
            <a:pPr>
              <a:defRPr/>
            </a:pPr>
            <a:r>
              <a:rPr lang="en-US" sz="2400" b="1" dirty="0" smtClean="0"/>
              <a:t>15 </a:t>
            </a:r>
            <a:r>
              <a:rPr lang="en-US" sz="2400" b="1" dirty="0"/>
              <a:t>million </a:t>
            </a:r>
            <a:r>
              <a:rPr lang="en-US" sz="2400" dirty="0"/>
              <a:t>live with a long term condition (LTC)</a:t>
            </a:r>
          </a:p>
          <a:p>
            <a:pPr>
              <a:defRPr/>
            </a:pPr>
            <a:r>
              <a:rPr lang="en-US" sz="2400" b="1" dirty="0" smtClean="0"/>
              <a:t>58</a:t>
            </a:r>
            <a:r>
              <a:rPr lang="en-US" sz="2400" b="1" dirty="0"/>
              <a:t>% people with a LTC are over 60 </a:t>
            </a:r>
            <a:r>
              <a:rPr lang="en-US" sz="2400" dirty="0"/>
              <a:t>(14% under 40)</a:t>
            </a:r>
          </a:p>
          <a:p>
            <a:pPr>
              <a:defRPr/>
            </a:pPr>
            <a:r>
              <a:rPr lang="en-US" sz="2400" dirty="0" smtClean="0"/>
              <a:t>A&amp;E </a:t>
            </a:r>
            <a:r>
              <a:rPr lang="en-US" sz="2400" dirty="0"/>
              <a:t>attendances by people aged 60+ </a:t>
            </a:r>
            <a:r>
              <a:rPr lang="en-US" sz="2400" dirty="0" smtClean="0"/>
              <a:t>by </a:t>
            </a:r>
            <a:r>
              <a:rPr lang="en-US" sz="2400" dirty="0"/>
              <a:t>two thirds 2007 to 2014 </a:t>
            </a:r>
          </a:p>
          <a:p>
            <a:pPr>
              <a:defRPr/>
            </a:pPr>
            <a:r>
              <a:rPr lang="en-US" sz="2400" dirty="0" smtClean="0"/>
              <a:t>2010-15</a:t>
            </a:r>
            <a:r>
              <a:rPr lang="en-US" sz="2400" dirty="0"/>
              <a:t>: 18% </a:t>
            </a:r>
            <a:r>
              <a:rPr lang="en-US" sz="2400" dirty="0" smtClean="0">
                <a:latin typeface="Wingdings" charset="0"/>
                <a:cs typeface="Wingdings" charset="0"/>
                <a:sym typeface="Wingdings" charset="0"/>
              </a:rPr>
              <a:t></a:t>
            </a:r>
            <a:r>
              <a:rPr lang="en-US" sz="2400" dirty="0" smtClean="0"/>
              <a:t>in </a:t>
            </a:r>
            <a:r>
              <a:rPr lang="en-US" sz="2400" dirty="0"/>
              <a:t>emergency hospital older people admissions  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5496209-32E0-48C0-8AC4-119E0EF69C00}" type="slidenum">
              <a:rPr lang="en-GB" altLang="en-US" sz="1200" smtClean="0">
                <a:solidFill>
                  <a:schemeClr val="tx2"/>
                </a:solidFill>
              </a:rPr>
              <a:pPr eaLnBrk="1" hangingPunct="1"/>
              <a:t>2</a:t>
            </a:fld>
            <a:endParaRPr lang="en-GB" altLang="en-US" sz="120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453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50825" y="692150"/>
            <a:ext cx="8569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/>
              <a:t>Guidelines not tramlines</a:t>
            </a:r>
          </a:p>
          <a:p>
            <a:pPr algn="ctr" eaLnBrk="1" hangingPunct="1"/>
            <a:r>
              <a:rPr lang="en-US" altLang="en-US" sz="3600" b="1"/>
              <a:t>..the frailty challenge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-323" t="35390"/>
          <a:stretch/>
        </p:blipFill>
        <p:spPr bwMode="auto">
          <a:xfrm>
            <a:off x="273050" y="2201863"/>
            <a:ext cx="85471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9120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ea typeface="ＭＳ Ｐゴシック" pitchFamily="34" charset="-128"/>
              </a:rPr>
              <a:t>Key points: what can we do now?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395288" y="1052736"/>
            <a:ext cx="8435975" cy="4957539"/>
          </a:xfrm>
        </p:spPr>
        <p:txBody>
          <a:bodyPr>
            <a:noAutofit/>
          </a:bodyPr>
          <a:lstStyle/>
          <a:p>
            <a:r>
              <a:rPr lang="en-GB" altLang="en-US" sz="2800" b="1" dirty="0" smtClean="0">
                <a:solidFill>
                  <a:srgbClr val="660066"/>
                </a:solidFill>
                <a:ea typeface="ＭＳ Ｐゴシック" pitchFamily="34" charset="-128"/>
              </a:rPr>
              <a:t>Early identification of frailty</a:t>
            </a:r>
          </a:p>
          <a:p>
            <a:r>
              <a:rPr lang="en-GB" altLang="en-US" sz="2800" b="1" dirty="0" smtClean="0">
                <a:solidFill>
                  <a:srgbClr val="660066"/>
                </a:solidFill>
                <a:ea typeface="ＭＳ Ｐゴシック" pitchFamily="34" charset="-128"/>
              </a:rPr>
              <a:t>Targeted advance care planning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ＭＳ Ｐゴシック" pitchFamily="34" charset="-128"/>
              </a:rPr>
              <a:t>for those with high index frailty</a:t>
            </a:r>
          </a:p>
          <a:p>
            <a:r>
              <a:rPr lang="en-GB" altLang="en-US" sz="2800" b="1" dirty="0" smtClean="0">
                <a:solidFill>
                  <a:srgbClr val="660066"/>
                </a:solidFill>
                <a:ea typeface="ＭＳ Ｐゴシック" pitchFamily="34" charset="-128"/>
              </a:rPr>
              <a:t>Integrate frailty care: trusted assessors &amp; senior decision makers</a:t>
            </a:r>
          </a:p>
          <a:p>
            <a:r>
              <a:rPr lang="en-GB" altLang="en-US" sz="2800" b="1" dirty="0" smtClean="0">
                <a:solidFill>
                  <a:srgbClr val="660066"/>
                </a:solidFill>
                <a:ea typeface="ＭＳ Ｐゴシック" pitchFamily="34" charset="-128"/>
              </a:rPr>
              <a:t>Move emphasis away from hospital admission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ＭＳ Ｐゴシック" pitchFamily="34" charset="-128"/>
              </a:rPr>
              <a:t>Temporisation in crisis: ‘assess to admit’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ＭＳ Ｐゴシック" pitchFamily="34" charset="-128"/>
              </a:rPr>
              <a:t>Navigation towards more appropriate community responses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ea typeface="ＭＳ Ｐゴシック" pitchFamily="34" charset="-128"/>
              </a:rPr>
              <a:t>Early de-escalation from hospital: ‘discharge to </a:t>
            </a:r>
            <a:r>
              <a:rPr lang="en-GB" altLang="en-US" dirty="0" smtClean="0">
                <a:ea typeface="ＭＳ Ｐゴシック" pitchFamily="34" charset="-128"/>
              </a:rPr>
              <a:t>assess’</a:t>
            </a:r>
          </a:p>
          <a:p>
            <a:r>
              <a:rPr lang="en-GB" altLang="en-US" sz="2800" b="1" dirty="0" smtClean="0">
                <a:solidFill>
                  <a:srgbClr val="660066"/>
                </a:solidFill>
                <a:ea typeface="ＭＳ Ｐゴシック" pitchFamily="34" charset="-128"/>
              </a:rPr>
              <a:t>Trigger and track using frailty to target those at risk of DTOC</a:t>
            </a:r>
          </a:p>
        </p:txBody>
      </p:sp>
    </p:spTree>
    <p:extLst>
      <p:ext uri="{BB962C8B-B14F-4D97-AF65-F5344CB8AC3E}">
        <p14:creationId xmlns:p14="http://schemas.microsoft.com/office/powerpoint/2010/main" val="8137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smtClean="0">
                <a:solidFill>
                  <a:srgbClr val="000000"/>
                </a:solidFill>
                <a:ea typeface="ＭＳ Ｐゴシック" pitchFamily="34" charset="-128"/>
              </a:rPr>
              <a:t>The burden of multimorbidity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8280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2000" dirty="0"/>
              <a:t>Applying NICE guidelines to a 78 year old woman with previous myocardial infarction, type-2 diabetes, osteoarthritis, COPD, and depression</a:t>
            </a:r>
            <a:r>
              <a:rPr lang="is-IS" altLang="en-US" sz="2000" dirty="0"/>
              <a:t>…</a:t>
            </a:r>
            <a:endParaRPr lang="en-GB" altLang="en-US" sz="2000" dirty="0"/>
          </a:p>
          <a:p>
            <a:pPr eaLnBrk="1" hangingPunct="1"/>
            <a:endParaRPr lang="en-GB" altLang="en-US" sz="2000" dirty="0"/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11 drugs (and possibly another 10)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9 lifestyle modifications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8-10 routine primary care appointments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8-30 psycho-social interventions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Smoking cessation appointments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en-US" sz="2000" dirty="0"/>
              <a:t>Pulmonary rehabilitation</a:t>
            </a:r>
          </a:p>
          <a:p>
            <a:pPr eaLnBrk="1" hangingPunct="1"/>
            <a:endParaRPr lang="en-GB" alt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2" y="5373688"/>
            <a:ext cx="79914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FF0000"/>
                </a:solidFill>
              </a:rPr>
              <a:t>“I’d like my life back please!”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5219700" y="6381750"/>
            <a:ext cx="316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altLang="en-US" sz="1600" i="1"/>
              <a:t>Hughes et al Age &amp; Ageing 2013</a:t>
            </a:r>
          </a:p>
        </p:txBody>
      </p:sp>
    </p:spTree>
    <p:extLst>
      <p:ext uri="{BB962C8B-B14F-4D97-AF65-F5344CB8AC3E}">
        <p14:creationId xmlns:p14="http://schemas.microsoft.com/office/powerpoint/2010/main" val="14652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frailty?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245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ea typeface="ＭＳ Ｐゴシック" pitchFamily="34" charset="-128"/>
              </a:rPr>
              <a:t>What is frailty?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341439"/>
            <a:ext cx="8229600" cy="1151458"/>
          </a:xfrm>
        </p:spPr>
        <p:txBody>
          <a:bodyPr>
            <a:normAutofit/>
          </a:bodyPr>
          <a:lstStyle/>
          <a:p>
            <a:pPr marL="0" lvl="1" indent="0" eaLnBrk="1" hangingPunct="1">
              <a:buFontTx/>
              <a:buNone/>
              <a:defRPr/>
            </a:pPr>
            <a:r>
              <a:rPr lang="en-US" dirty="0"/>
              <a:t>Minor stressors trigger disproportionate change in health </a:t>
            </a:r>
            <a:r>
              <a:rPr lang="en-US" dirty="0" smtClean="0"/>
              <a:t>status</a:t>
            </a:r>
            <a:endParaRPr lang="en-US" dirty="0"/>
          </a:p>
          <a:p>
            <a:pPr>
              <a:lnSpc>
                <a:spcPct val="70000"/>
              </a:lnSpc>
              <a:defRPr/>
            </a:pPr>
            <a:endParaRPr lang="en-US" dirty="0"/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en-US" dirty="0"/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en-US" dirty="0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124075" y="6308725"/>
            <a:ext cx="4679950" cy="0"/>
          </a:xfrm>
          <a:prstGeom prst="line">
            <a:avLst/>
          </a:prstGeom>
          <a:noFill/>
          <a:ln w="25400">
            <a:solidFill>
              <a:srgbClr val="3C8C9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124075" y="3573463"/>
            <a:ext cx="0" cy="2735262"/>
          </a:xfrm>
          <a:prstGeom prst="line">
            <a:avLst/>
          </a:prstGeom>
          <a:noFill/>
          <a:ln w="25400">
            <a:solidFill>
              <a:srgbClr val="3C8C9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6804025" y="3573463"/>
            <a:ext cx="0" cy="2735262"/>
          </a:xfrm>
          <a:prstGeom prst="line">
            <a:avLst/>
          </a:prstGeom>
          <a:noFill/>
          <a:ln w="25400">
            <a:solidFill>
              <a:srgbClr val="3C8C9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124075" y="4868863"/>
            <a:ext cx="4679950" cy="0"/>
          </a:xfrm>
          <a:prstGeom prst="line">
            <a:avLst/>
          </a:prstGeom>
          <a:noFill/>
          <a:ln w="25400">
            <a:solidFill>
              <a:srgbClr val="72BFC5"/>
            </a:solidFill>
            <a:prstDash val="dash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3563938" y="4221163"/>
            <a:ext cx="11525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4716463" y="4221163"/>
            <a:ext cx="0" cy="936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6084888" y="4581525"/>
            <a:ext cx="647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8" name="Curved Connector 45067"/>
          <p:cNvCxnSpPr>
            <a:cxnSpLocks noChangeShapeType="1"/>
          </p:cNvCxnSpPr>
          <p:nvPr/>
        </p:nvCxnSpPr>
        <p:spPr bwMode="auto">
          <a:xfrm flipV="1">
            <a:off x="4716463" y="4581525"/>
            <a:ext cx="1368425" cy="5762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71" name="TextBox 45070"/>
          <p:cNvSpPr txBox="1"/>
          <p:nvPr/>
        </p:nvSpPr>
        <p:spPr>
          <a:xfrm>
            <a:off x="2268538" y="5084763"/>
            <a:ext cx="1727200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DEPENDENT</a:t>
            </a:r>
          </a:p>
        </p:txBody>
      </p:sp>
      <p:cxnSp>
        <p:nvCxnSpPr>
          <p:cNvPr id="45073" name="Straight Arrow Connector 45072"/>
          <p:cNvCxnSpPr>
            <a:cxnSpLocks noChangeShapeType="1"/>
            <a:stCxn id="50" idx="2"/>
          </p:cNvCxnSpPr>
          <p:nvPr/>
        </p:nvCxnSpPr>
        <p:spPr bwMode="auto">
          <a:xfrm flipH="1">
            <a:off x="4706938" y="3808413"/>
            <a:ext cx="9525" cy="384175"/>
          </a:xfrm>
          <a:prstGeom prst="straightConnector1">
            <a:avLst/>
          </a:prstGeom>
          <a:noFill/>
          <a:ln w="25400">
            <a:solidFill>
              <a:srgbClr val="262673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851275" y="3500438"/>
            <a:ext cx="1728788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400" b="1" dirty="0" smtClean="0">
                <a:solidFill>
                  <a:srgbClr val="000000"/>
                </a:solidFill>
              </a:rPr>
              <a:t>‘</a:t>
            </a:r>
            <a:r>
              <a:rPr lang="en-US" sz="1400" b="1" dirty="0" smtClean="0">
                <a:solidFill>
                  <a:srgbClr val="000000"/>
                </a:solidFill>
              </a:rPr>
              <a:t>MINOR ILLNESS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’</a:t>
            </a:r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68538" y="4365625"/>
            <a:ext cx="1727200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INDEPENDENT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385763" y="4787900"/>
            <a:ext cx="2447925" cy="3079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FUNCTIONAL ABILITY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72000" y="5589588"/>
            <a:ext cx="2160588" cy="30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Unpredictable recovery </a:t>
            </a:r>
          </a:p>
        </p:txBody>
      </p:sp>
      <p:cxnSp>
        <p:nvCxnSpPr>
          <p:cNvPr id="57" name="Straight Arrow Connector 56"/>
          <p:cNvCxnSpPr>
            <a:cxnSpLocks noChangeShapeType="1"/>
            <a:stCxn id="56" idx="0"/>
          </p:cNvCxnSpPr>
          <p:nvPr/>
        </p:nvCxnSpPr>
        <p:spPr bwMode="auto">
          <a:xfrm flipH="1" flipV="1">
            <a:off x="5435600" y="4868863"/>
            <a:ext cx="215900" cy="720725"/>
          </a:xfrm>
          <a:prstGeom prst="straightConnector1">
            <a:avLst/>
          </a:prstGeom>
          <a:noFill/>
          <a:ln w="25400">
            <a:solidFill>
              <a:srgbClr val="262673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5647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Frailty is a distinctive health state related to the ageing process in which multiple body systems gradually lose their in-built reserves. </a:t>
            </a:r>
            <a:endParaRPr lang="en-GB" dirty="0" smtClean="0"/>
          </a:p>
          <a:p>
            <a:r>
              <a:rPr lang="en-GB" i="1" dirty="0" smtClean="0"/>
              <a:t>Around </a:t>
            </a:r>
            <a:r>
              <a:rPr lang="en-GB" i="1" dirty="0"/>
              <a:t>10% of people aged over 65 years have frailty, rising to </a:t>
            </a:r>
            <a:r>
              <a:rPr lang="en-GB" i="1" dirty="0" smtClean="0"/>
              <a:t>40% </a:t>
            </a:r>
            <a:r>
              <a:rPr lang="en-GB" i="1" dirty="0"/>
              <a:t>of those aged over 85 years </a:t>
            </a:r>
            <a:r>
              <a:rPr lang="en-GB" i="1" dirty="0" smtClean="0"/>
              <a:t>.</a:t>
            </a:r>
            <a:endParaRPr lang="en-GB" i="1" dirty="0"/>
          </a:p>
          <a:p>
            <a:r>
              <a:rPr lang="en-GB" dirty="0"/>
              <a:t>Older people living with frailty are at risk of </a:t>
            </a:r>
            <a:r>
              <a:rPr lang="en-GB" dirty="0" smtClean="0"/>
              <a:t>dramatic </a:t>
            </a:r>
            <a:r>
              <a:rPr lang="en-GB" dirty="0"/>
              <a:t>changes in their physical and mental wellbeing  after an apparently minor event which challenges their health, such as an infection or new </a:t>
            </a:r>
            <a:r>
              <a:rPr lang="en-GB" dirty="0" smtClean="0"/>
              <a:t>medication</a:t>
            </a:r>
          </a:p>
          <a:p>
            <a:r>
              <a:rPr lang="en-GB" i="1" dirty="0" smtClean="0"/>
              <a:t>Many </a:t>
            </a:r>
            <a:r>
              <a:rPr lang="en-GB" i="1" dirty="0"/>
              <a:t>people with multiple long term conditions </a:t>
            </a:r>
            <a:r>
              <a:rPr lang="en-GB" i="1" dirty="0" smtClean="0"/>
              <a:t>also </a:t>
            </a:r>
            <a:r>
              <a:rPr lang="en-GB" i="1" dirty="0"/>
              <a:t>have frailty which may be masked when the focus is on </a:t>
            </a:r>
            <a:r>
              <a:rPr lang="en-GB" i="1" dirty="0" smtClean="0"/>
              <a:t>the long </a:t>
            </a:r>
            <a:r>
              <a:rPr lang="en-GB" i="1" dirty="0"/>
              <a:t>term conditions. </a:t>
            </a:r>
            <a:endParaRPr lang="en-GB" i="1" dirty="0" smtClean="0"/>
          </a:p>
          <a:p>
            <a:r>
              <a:rPr lang="en-GB" dirty="0" smtClean="0"/>
              <a:t>Some people are frail but do not suffer from any chronic diseases and may not be known to their GP </a:t>
            </a:r>
            <a:r>
              <a:rPr lang="en-GB" dirty="0"/>
              <a:t>(until they become bed bound, immobile or delirious as a result of an apparently minor illness). </a:t>
            </a:r>
            <a:endParaRPr lang="en-GB" dirty="0" smtClean="0"/>
          </a:p>
          <a:p>
            <a:r>
              <a:rPr lang="en-GB" i="1" dirty="0" smtClean="0"/>
              <a:t>There is overlap </a:t>
            </a:r>
            <a:r>
              <a:rPr lang="en-GB" i="1" dirty="0"/>
              <a:t>between the management approaches for people with multi-morbidity and those with frailty but these conditions are not </a:t>
            </a:r>
            <a:r>
              <a:rPr lang="en-GB" i="1" dirty="0" smtClean="0"/>
              <a:t>identical.</a:t>
            </a:r>
          </a:p>
          <a:p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here </a:t>
            </a:r>
            <a:r>
              <a:rPr lang="en-GB" dirty="0"/>
              <a:t>is </a:t>
            </a:r>
            <a:r>
              <a:rPr lang="en-GB" dirty="0" smtClean="0"/>
              <a:t>also overlap </a:t>
            </a:r>
            <a:r>
              <a:rPr lang="en-GB" dirty="0"/>
              <a:t>between frailty and physical disability – many people with frailty also have disability, but lots of people with a long term disability do not have frailty.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8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Frailty phenotype- </a:t>
            </a:r>
            <a:r>
              <a:rPr lang="en-GB" dirty="0" err="1" smtClean="0"/>
              <a:t>sacropenia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unintentional weight </a:t>
            </a:r>
            <a:r>
              <a:rPr lang="en-GB" dirty="0" smtClean="0"/>
              <a:t>loss</a:t>
            </a:r>
          </a:p>
          <a:p>
            <a:r>
              <a:rPr lang="en-GB" dirty="0" smtClean="0"/>
              <a:t>Reduced </a:t>
            </a:r>
            <a:r>
              <a:rPr lang="en-GB" dirty="0"/>
              <a:t>muscle </a:t>
            </a:r>
            <a:r>
              <a:rPr lang="en-GB" dirty="0" smtClean="0"/>
              <a:t>strength</a:t>
            </a:r>
          </a:p>
          <a:p>
            <a:r>
              <a:rPr lang="en-GB" dirty="0" smtClean="0"/>
              <a:t>Reduced gait speed</a:t>
            </a:r>
          </a:p>
          <a:p>
            <a:r>
              <a:rPr lang="en-GB" dirty="0" smtClean="0"/>
              <a:t>Self-reported </a:t>
            </a:r>
            <a:r>
              <a:rPr lang="en-GB" dirty="0"/>
              <a:t>exhaustion and </a:t>
            </a:r>
            <a:endParaRPr lang="en-GB" dirty="0" smtClean="0"/>
          </a:p>
          <a:p>
            <a:r>
              <a:rPr lang="en-GB" dirty="0" smtClean="0"/>
              <a:t>Low energy expenditure.</a:t>
            </a:r>
          </a:p>
          <a:p>
            <a:r>
              <a:rPr lang="en-GB" dirty="0" smtClean="0"/>
              <a:t>Generally </a:t>
            </a:r>
            <a:r>
              <a:rPr lang="en-GB" dirty="0"/>
              <a:t>individuals with three </a:t>
            </a:r>
            <a:r>
              <a:rPr lang="en-GB" dirty="0" smtClean="0"/>
              <a:t>or  more </a:t>
            </a:r>
            <a:r>
              <a:rPr lang="en-GB" dirty="0"/>
              <a:t>of the characteristics are said to have frailty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03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Dalhousie clinical frailty scale </a:t>
            </a:r>
            <a:br>
              <a:rPr lang="en-GB" dirty="0" smtClean="0"/>
            </a:br>
            <a:r>
              <a:rPr lang="en-GB" dirty="0" smtClean="0"/>
              <a:t>(Rockwood)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552728" cy="5325120"/>
          </a:xfrm>
        </p:spPr>
      </p:pic>
    </p:spTree>
    <p:extLst>
      <p:ext uri="{BB962C8B-B14F-4D97-AF65-F5344CB8AC3E}">
        <p14:creationId xmlns:p14="http://schemas.microsoft.com/office/powerpoint/2010/main" val="8398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 tests for frailty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</a:t>
            </a:r>
            <a:r>
              <a:rPr lang="en-GB" dirty="0" smtClean="0"/>
              <a:t>ait speed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taking </a:t>
            </a:r>
            <a:r>
              <a:rPr lang="en-GB" dirty="0"/>
              <a:t>more than 5 seconds to walk 4 m using </a:t>
            </a:r>
            <a:r>
              <a:rPr lang="en-GB" dirty="0" smtClean="0"/>
              <a:t>usual walking </a:t>
            </a:r>
            <a:r>
              <a:rPr lang="en-GB" dirty="0"/>
              <a:t>aids if </a:t>
            </a:r>
            <a:r>
              <a:rPr lang="en-GB" dirty="0" smtClean="0"/>
              <a:t>appropriate.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imed up and go test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with a cut off score of 10s to get up from a chair, walk 3m, turn round and sit down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1119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Frailty is the future-  challenges and ideas</vt:lpstr>
      <vt:lpstr>Ageing population</vt:lpstr>
      <vt:lpstr>The burden of multimorbidity</vt:lpstr>
      <vt:lpstr>What is frailty?</vt:lpstr>
      <vt:lpstr>What is frailty?</vt:lpstr>
      <vt:lpstr>PowerPoint Presentation</vt:lpstr>
      <vt:lpstr>Frailty phenotype- sacropenia</vt:lpstr>
      <vt:lpstr>Dalhousie clinical frailty scale  (Rockwood)</vt:lpstr>
      <vt:lpstr>Screening tests for frailty</vt:lpstr>
      <vt:lpstr>Prisma 7 Questions a cut-off score of &gt;3</vt:lpstr>
      <vt:lpstr>Frailty syndromes </vt:lpstr>
      <vt:lpstr>Why does frailty matter?</vt:lpstr>
      <vt:lpstr>Why does frailty matter</vt:lpstr>
      <vt:lpstr>End of life trajectories</vt:lpstr>
      <vt:lpstr>The electronic Frailty Index (eFI)  Development and validation of an electronic frailty index using routine primary care electronic health record data A Clegg et al Age and Aging 2016; 45: 353-360</vt:lpstr>
      <vt:lpstr>Electronic Frailty Index (eFI)</vt:lpstr>
      <vt:lpstr>eFL score and categories</vt:lpstr>
      <vt:lpstr>What to do about frailty?</vt:lpstr>
      <vt:lpstr>What to do about frailty</vt:lpstr>
      <vt:lpstr>PowerPoint Presentation</vt:lpstr>
      <vt:lpstr>Key points: what can we do now?</vt:lpstr>
    </vt:vector>
  </TitlesOfParts>
  <Company>NWLH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Frailty phenotype</dc:title>
  <dc:creator>Premila Fade</dc:creator>
  <cp:lastModifiedBy>Sophie Caine</cp:lastModifiedBy>
  <cp:revision>18</cp:revision>
  <dcterms:created xsi:type="dcterms:W3CDTF">2016-09-26T12:47:29Z</dcterms:created>
  <dcterms:modified xsi:type="dcterms:W3CDTF">2016-11-09T09:20:46Z</dcterms:modified>
</cp:coreProperties>
</file>