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4992" r:id="rId2"/>
    <p:sldMasterId id="2147485390" r:id="rId3"/>
    <p:sldMasterId id="2147485720" r:id="rId4"/>
  </p:sldMasterIdLst>
  <p:notesMasterIdLst>
    <p:notesMasterId r:id="rId14"/>
  </p:notesMasterIdLst>
  <p:handoutMasterIdLst>
    <p:handoutMasterId r:id="rId15"/>
  </p:handoutMasterIdLst>
  <p:sldIdLst>
    <p:sldId id="1297" r:id="rId5"/>
    <p:sldId id="1344" r:id="rId6"/>
    <p:sldId id="1343" r:id="rId7"/>
    <p:sldId id="1419" r:id="rId8"/>
    <p:sldId id="1448" r:id="rId9"/>
    <p:sldId id="1450" r:id="rId10"/>
    <p:sldId id="1428" r:id="rId11"/>
    <p:sldId id="1446" r:id="rId12"/>
    <p:sldId id="1421" r:id="rId13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66FF"/>
    <a:srgbClr val="0066FF"/>
    <a:srgbClr val="009900"/>
    <a:srgbClr val="33CC33"/>
    <a:srgbClr val="FF3300"/>
    <a:srgbClr val="99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5" autoAdjust="0"/>
    <p:restoredTop sz="83051" autoAdjust="0"/>
  </p:normalViewPr>
  <p:slideViewPr>
    <p:cSldViewPr>
      <p:cViewPr varScale="1">
        <p:scale>
          <a:sx n="94" d="100"/>
          <a:sy n="94" d="100"/>
        </p:scale>
        <p:origin x="-882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1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EF126-63DD-DB41-BDDA-E3B32571A032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6ECC6-C67C-664B-9967-9A35109221C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tIns="0" anchor="t" anchorCtr="0"/>
        <a:lstStyle/>
        <a:p>
          <a:pPr algn="ctr"/>
          <a:r>
            <a:rPr lang="en-US" b="1" i="1" dirty="0">
              <a:solidFill>
                <a:srgbClr val="002060"/>
              </a:solidFill>
            </a:rPr>
            <a:t>Reassurance/advice</a:t>
          </a:r>
        </a:p>
      </dgm:t>
    </dgm:pt>
    <dgm:pt modelId="{5C4A93C9-1AEB-DA4D-9F18-CDA1792C8D19}" type="parTrans" cxnId="{2DEF55DF-F112-FF48-9EB9-8E2822646600}">
      <dgm:prSet/>
      <dgm:spPr/>
      <dgm:t>
        <a:bodyPr/>
        <a:lstStyle/>
        <a:p>
          <a:endParaRPr lang="en-US"/>
        </a:p>
      </dgm:t>
    </dgm:pt>
    <dgm:pt modelId="{698DEC5B-9262-8D44-8D10-C38BCBE8C893}" type="sibTrans" cxnId="{2DEF55DF-F112-FF48-9EB9-8E2822646600}">
      <dgm:prSet/>
      <dgm:spPr/>
      <dgm:t>
        <a:bodyPr/>
        <a:lstStyle/>
        <a:p>
          <a:endParaRPr lang="en-US"/>
        </a:p>
      </dgm:t>
    </dgm:pt>
    <dgm:pt modelId="{471EF389-4227-7249-8CC9-7F7CC9EA3822}">
      <dgm:prSet/>
      <dgm:spPr>
        <a:blipFill rotWithShape="1">
          <a:blip xmlns:r="http://schemas.openxmlformats.org/officeDocument/2006/relationships"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2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 tIns="0" anchor="t" anchorCtr="0"/>
        <a:lstStyle/>
        <a:p>
          <a:r>
            <a:rPr lang="en-US" b="1" i="1" dirty="0">
              <a:solidFill>
                <a:srgbClr val="002060"/>
              </a:solidFill>
            </a:rPr>
            <a:t>Coordination</a:t>
          </a:r>
        </a:p>
      </dgm:t>
    </dgm:pt>
    <dgm:pt modelId="{268F683D-CC78-E840-9467-E70045A84F24}" type="parTrans" cxnId="{F8A546CD-A680-A940-8A1E-37717D329648}">
      <dgm:prSet/>
      <dgm:spPr/>
      <dgm:t>
        <a:bodyPr/>
        <a:lstStyle/>
        <a:p>
          <a:endParaRPr lang="en-US"/>
        </a:p>
      </dgm:t>
    </dgm:pt>
    <dgm:pt modelId="{3DC7BA46-E18A-634D-863D-237B424EB2E8}" type="sibTrans" cxnId="{F8A546CD-A680-A940-8A1E-37717D329648}">
      <dgm:prSet/>
      <dgm:spPr/>
      <dgm:t>
        <a:bodyPr/>
        <a:lstStyle/>
        <a:p>
          <a:endParaRPr lang="en-US"/>
        </a:p>
      </dgm:t>
    </dgm:pt>
    <dgm:pt modelId="{E9658A71-651C-E848-836C-61C468BDB907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bIns="21600" anchor="b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i="1" dirty="0">
              <a:solidFill>
                <a:srgbClr val="002060"/>
              </a:solidFill>
            </a:rPr>
            <a:t>Simplicity</a:t>
          </a:r>
        </a:p>
      </dgm:t>
    </dgm:pt>
    <dgm:pt modelId="{EAD34898-5046-CA42-8328-5B3A70F018B8}" type="parTrans" cxnId="{F0A2945B-721E-6A48-9003-C6145C24DFF1}">
      <dgm:prSet/>
      <dgm:spPr/>
      <dgm:t>
        <a:bodyPr/>
        <a:lstStyle/>
        <a:p>
          <a:endParaRPr lang="en-US"/>
        </a:p>
      </dgm:t>
    </dgm:pt>
    <dgm:pt modelId="{CD99ECFF-8E5A-5643-905B-99F73A48ACE6}" type="sibTrans" cxnId="{F0A2945B-721E-6A48-9003-C6145C24DFF1}">
      <dgm:prSet/>
      <dgm:spPr/>
      <dgm:t>
        <a:bodyPr/>
        <a:lstStyle/>
        <a:p>
          <a:endParaRPr lang="en-US"/>
        </a:p>
      </dgm:t>
    </dgm:pt>
    <dgm:pt modelId="{C2A3D1B5-AA97-C143-835D-75BD5D9331B9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 bIns="0" anchor="b" anchorCtr="0"/>
        <a:lstStyle/>
        <a:p>
          <a:r>
            <a:rPr lang="en-US" b="1" i="1" dirty="0">
              <a:solidFill>
                <a:srgbClr val="002060"/>
              </a:solidFill>
            </a:rPr>
            <a:t>Knowledge</a:t>
          </a:r>
        </a:p>
      </dgm:t>
    </dgm:pt>
    <dgm:pt modelId="{84896173-FF13-874D-B0E8-852736BD65EC}" type="parTrans" cxnId="{D0BE36DC-B137-434E-A9FD-45E1609ED943}">
      <dgm:prSet/>
      <dgm:spPr/>
      <dgm:t>
        <a:bodyPr/>
        <a:lstStyle/>
        <a:p>
          <a:endParaRPr lang="en-US"/>
        </a:p>
      </dgm:t>
    </dgm:pt>
    <dgm:pt modelId="{5D882EF9-4CA9-2449-9B4C-BFC3FA2AE5A5}" type="sibTrans" cxnId="{D0BE36DC-B137-434E-A9FD-45E1609ED943}">
      <dgm:prSet/>
      <dgm:spPr/>
      <dgm:t>
        <a:bodyPr/>
        <a:lstStyle/>
        <a:p>
          <a:endParaRPr lang="en-US"/>
        </a:p>
      </dgm:t>
    </dgm:pt>
    <dgm:pt modelId="{894EA15A-960C-EA4A-9C03-A6CA776A5247}">
      <dgm:prSet custT="1"/>
      <dgm:spPr>
        <a:blipFill rotWithShape="0">
          <a:blip xmlns:r="http://schemas.openxmlformats.org/officeDocument/2006/relationships" r:embed="rId6">
            <a:alphaModFix amt="57000"/>
          </a:blip>
          <a:stretch>
            <a:fillRect/>
          </a:stretch>
        </a:blip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4800" b="1" i="1" u="none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Patient focused</a:t>
          </a:r>
        </a:p>
      </dgm:t>
    </dgm:pt>
    <dgm:pt modelId="{F3AED2FC-6702-F44A-896B-8CBB96B88F64}" type="sibTrans" cxnId="{40CFF1A9-6821-EE4B-AFDA-7F6081CF97D3}">
      <dgm:prSet/>
      <dgm:spPr/>
      <dgm:t>
        <a:bodyPr/>
        <a:lstStyle/>
        <a:p>
          <a:endParaRPr lang="en-US"/>
        </a:p>
      </dgm:t>
    </dgm:pt>
    <dgm:pt modelId="{2DE1EB6E-9857-3D4F-A1DA-185B92D0E58F}" type="parTrans" cxnId="{40CFF1A9-6821-EE4B-AFDA-7F6081CF97D3}">
      <dgm:prSet/>
      <dgm:spPr/>
      <dgm:t>
        <a:bodyPr/>
        <a:lstStyle/>
        <a:p>
          <a:endParaRPr lang="en-US"/>
        </a:p>
      </dgm:t>
    </dgm:pt>
    <dgm:pt modelId="{0A0A9302-A883-4F4B-9B68-FAFF93E3E232}" type="pres">
      <dgm:prSet presAssocID="{028EF126-63DD-DB41-BDDA-E3B32571A0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5485CB-6F5C-1943-A972-389301F15F1C}" type="pres">
      <dgm:prSet presAssocID="{028EF126-63DD-DB41-BDDA-E3B32571A032}" presName="matrix" presStyleCnt="0"/>
      <dgm:spPr/>
    </dgm:pt>
    <dgm:pt modelId="{DA7E99E9-1FD0-2B4A-B52D-4479F97A1A22}" type="pres">
      <dgm:prSet presAssocID="{028EF126-63DD-DB41-BDDA-E3B32571A032}" presName="tile1" presStyleLbl="node1" presStyleIdx="0" presStyleCnt="4"/>
      <dgm:spPr/>
      <dgm:t>
        <a:bodyPr/>
        <a:lstStyle/>
        <a:p>
          <a:endParaRPr lang="en-GB"/>
        </a:p>
      </dgm:t>
    </dgm:pt>
    <dgm:pt modelId="{05531A0F-3EDF-DF4B-A75E-D6CF902A1D6C}" type="pres">
      <dgm:prSet presAssocID="{028EF126-63DD-DB41-BDDA-E3B32571A0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BD5C0-377C-134A-B9D5-4C268E78FE1E}" type="pres">
      <dgm:prSet presAssocID="{028EF126-63DD-DB41-BDDA-E3B32571A032}" presName="tile2" presStyleLbl="node1" presStyleIdx="1" presStyleCnt="4" custLinFactNeighborY="-2590"/>
      <dgm:spPr/>
      <dgm:t>
        <a:bodyPr/>
        <a:lstStyle/>
        <a:p>
          <a:endParaRPr lang="en-GB"/>
        </a:p>
      </dgm:t>
    </dgm:pt>
    <dgm:pt modelId="{DB67DA0A-CFA5-B142-84FE-1D5D2F5FCD22}" type="pres">
      <dgm:prSet presAssocID="{028EF126-63DD-DB41-BDDA-E3B32571A0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DBF77-11CE-6D48-9386-724B061041DC}" type="pres">
      <dgm:prSet presAssocID="{028EF126-63DD-DB41-BDDA-E3B32571A032}" presName="tile3" presStyleLbl="node1" presStyleIdx="2" presStyleCnt="4"/>
      <dgm:spPr/>
      <dgm:t>
        <a:bodyPr/>
        <a:lstStyle/>
        <a:p>
          <a:endParaRPr lang="en-GB"/>
        </a:p>
      </dgm:t>
    </dgm:pt>
    <dgm:pt modelId="{FA1CE419-6B36-304C-BF02-2ED3F0F617B9}" type="pres">
      <dgm:prSet presAssocID="{028EF126-63DD-DB41-BDDA-E3B32571A0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DEAD15-0ADD-664B-AF40-D920ECC13D5B}" type="pres">
      <dgm:prSet presAssocID="{028EF126-63DD-DB41-BDDA-E3B32571A032}" presName="tile4" presStyleLbl="node1" presStyleIdx="3" presStyleCnt="4"/>
      <dgm:spPr/>
      <dgm:t>
        <a:bodyPr/>
        <a:lstStyle/>
        <a:p>
          <a:endParaRPr lang="en-GB"/>
        </a:p>
      </dgm:t>
    </dgm:pt>
    <dgm:pt modelId="{B1A45C47-493D-DF45-B5D7-32D6342844F6}" type="pres">
      <dgm:prSet presAssocID="{028EF126-63DD-DB41-BDDA-E3B32571A0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BBF15-49BD-0F42-81CB-EA5645977853}" type="pres">
      <dgm:prSet presAssocID="{028EF126-63DD-DB41-BDDA-E3B32571A032}" presName="centerTile" presStyleLbl="fgShp" presStyleIdx="0" presStyleCnt="1" custScaleX="119134" custScaleY="12540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0A2945B-721E-6A48-9003-C6145C24DFF1}" srcId="{894EA15A-960C-EA4A-9C03-A6CA776A5247}" destId="{E9658A71-651C-E848-836C-61C468BDB907}" srcOrd="2" destOrd="0" parTransId="{EAD34898-5046-CA42-8328-5B3A70F018B8}" sibTransId="{CD99ECFF-8E5A-5643-905B-99F73A48ACE6}"/>
    <dgm:cxn modelId="{2DEF55DF-F112-FF48-9EB9-8E2822646600}" srcId="{894EA15A-960C-EA4A-9C03-A6CA776A5247}" destId="{3C96ECC6-C67C-664B-9967-9A35109221CC}" srcOrd="0" destOrd="0" parTransId="{5C4A93C9-1AEB-DA4D-9F18-CDA1792C8D19}" sibTransId="{698DEC5B-9262-8D44-8D10-C38BCBE8C893}"/>
    <dgm:cxn modelId="{A9FA4441-C992-4F3A-8058-8CFFCACFC7B0}" type="presOf" srcId="{471EF389-4227-7249-8CC9-7F7CC9EA3822}" destId="{D87BD5C0-377C-134A-B9D5-4C268E78FE1E}" srcOrd="0" destOrd="0" presId="urn:microsoft.com/office/officeart/2005/8/layout/matrix1"/>
    <dgm:cxn modelId="{40CFF1A9-6821-EE4B-AFDA-7F6081CF97D3}" srcId="{028EF126-63DD-DB41-BDDA-E3B32571A032}" destId="{894EA15A-960C-EA4A-9C03-A6CA776A5247}" srcOrd="0" destOrd="0" parTransId="{2DE1EB6E-9857-3D4F-A1DA-185B92D0E58F}" sibTransId="{F3AED2FC-6702-F44A-896B-8CBB96B88F64}"/>
    <dgm:cxn modelId="{D0BE36DC-B137-434E-A9FD-45E1609ED943}" srcId="{894EA15A-960C-EA4A-9C03-A6CA776A5247}" destId="{C2A3D1B5-AA97-C143-835D-75BD5D9331B9}" srcOrd="3" destOrd="0" parTransId="{84896173-FF13-874D-B0E8-852736BD65EC}" sibTransId="{5D882EF9-4CA9-2449-9B4C-BFC3FA2AE5A5}"/>
    <dgm:cxn modelId="{619CD939-27B0-464E-824B-E4602BFB6790}" type="presOf" srcId="{894EA15A-960C-EA4A-9C03-A6CA776A5247}" destId="{AE2BBF15-49BD-0F42-81CB-EA5645977853}" srcOrd="0" destOrd="0" presId="urn:microsoft.com/office/officeart/2005/8/layout/matrix1"/>
    <dgm:cxn modelId="{71D8A948-1F8C-4ABB-8863-EA9B715E37E1}" type="presOf" srcId="{E9658A71-651C-E848-836C-61C468BDB907}" destId="{FA1CE419-6B36-304C-BF02-2ED3F0F617B9}" srcOrd="1" destOrd="0" presId="urn:microsoft.com/office/officeart/2005/8/layout/matrix1"/>
    <dgm:cxn modelId="{E09F1153-20E2-44E1-AD4A-2B91BA14D168}" type="presOf" srcId="{028EF126-63DD-DB41-BDDA-E3B32571A032}" destId="{0A0A9302-A883-4F4B-9B68-FAFF93E3E232}" srcOrd="0" destOrd="0" presId="urn:microsoft.com/office/officeart/2005/8/layout/matrix1"/>
    <dgm:cxn modelId="{0ECB653E-C15F-4AB9-8672-BA141B764E39}" type="presOf" srcId="{3C96ECC6-C67C-664B-9967-9A35109221CC}" destId="{DA7E99E9-1FD0-2B4A-B52D-4479F97A1A22}" srcOrd="0" destOrd="0" presId="urn:microsoft.com/office/officeart/2005/8/layout/matrix1"/>
    <dgm:cxn modelId="{E477F2D6-A51B-4CDA-A1AB-496D5373789E}" type="presOf" srcId="{471EF389-4227-7249-8CC9-7F7CC9EA3822}" destId="{DB67DA0A-CFA5-B142-84FE-1D5D2F5FCD22}" srcOrd="1" destOrd="0" presId="urn:microsoft.com/office/officeart/2005/8/layout/matrix1"/>
    <dgm:cxn modelId="{8B939650-AC3A-4167-A42E-99DE5BAD4A3B}" type="presOf" srcId="{C2A3D1B5-AA97-C143-835D-75BD5D9331B9}" destId="{D5DEAD15-0ADD-664B-AF40-D920ECC13D5B}" srcOrd="0" destOrd="0" presId="urn:microsoft.com/office/officeart/2005/8/layout/matrix1"/>
    <dgm:cxn modelId="{B63E0510-6B60-44CF-A84D-1D47835889D3}" type="presOf" srcId="{E9658A71-651C-E848-836C-61C468BDB907}" destId="{FFCDBF77-11CE-6D48-9386-724B061041DC}" srcOrd="0" destOrd="0" presId="urn:microsoft.com/office/officeart/2005/8/layout/matrix1"/>
    <dgm:cxn modelId="{D5C6CBEE-BC3B-491D-8A0E-F66F70F2E9E0}" type="presOf" srcId="{C2A3D1B5-AA97-C143-835D-75BD5D9331B9}" destId="{B1A45C47-493D-DF45-B5D7-32D6342844F6}" srcOrd="1" destOrd="0" presId="urn:microsoft.com/office/officeart/2005/8/layout/matrix1"/>
    <dgm:cxn modelId="{1A1CB021-6B34-4057-8DEC-694C9571C649}" type="presOf" srcId="{3C96ECC6-C67C-664B-9967-9A35109221CC}" destId="{05531A0F-3EDF-DF4B-A75E-D6CF902A1D6C}" srcOrd="1" destOrd="0" presId="urn:microsoft.com/office/officeart/2005/8/layout/matrix1"/>
    <dgm:cxn modelId="{F8A546CD-A680-A940-8A1E-37717D329648}" srcId="{894EA15A-960C-EA4A-9C03-A6CA776A5247}" destId="{471EF389-4227-7249-8CC9-7F7CC9EA3822}" srcOrd="1" destOrd="0" parTransId="{268F683D-CC78-E840-9467-E70045A84F24}" sibTransId="{3DC7BA46-E18A-634D-863D-237B424EB2E8}"/>
    <dgm:cxn modelId="{9762AF0B-7E95-427F-8A6F-72F7940936BF}" type="presParOf" srcId="{0A0A9302-A883-4F4B-9B68-FAFF93E3E232}" destId="{5F5485CB-6F5C-1943-A972-389301F15F1C}" srcOrd="0" destOrd="0" presId="urn:microsoft.com/office/officeart/2005/8/layout/matrix1"/>
    <dgm:cxn modelId="{DC486CD1-8C7C-4D60-B382-CD9B8FF68BFD}" type="presParOf" srcId="{5F5485CB-6F5C-1943-A972-389301F15F1C}" destId="{DA7E99E9-1FD0-2B4A-B52D-4479F97A1A22}" srcOrd="0" destOrd="0" presId="urn:microsoft.com/office/officeart/2005/8/layout/matrix1"/>
    <dgm:cxn modelId="{AE28719B-2D24-4A33-BB9F-97EFA2B26FA5}" type="presParOf" srcId="{5F5485CB-6F5C-1943-A972-389301F15F1C}" destId="{05531A0F-3EDF-DF4B-A75E-D6CF902A1D6C}" srcOrd="1" destOrd="0" presId="urn:microsoft.com/office/officeart/2005/8/layout/matrix1"/>
    <dgm:cxn modelId="{0B66AEB1-D6F8-4DA2-A277-EE452521A165}" type="presParOf" srcId="{5F5485CB-6F5C-1943-A972-389301F15F1C}" destId="{D87BD5C0-377C-134A-B9D5-4C268E78FE1E}" srcOrd="2" destOrd="0" presId="urn:microsoft.com/office/officeart/2005/8/layout/matrix1"/>
    <dgm:cxn modelId="{F371970D-D484-44C1-8E6B-F2F7C4D89B33}" type="presParOf" srcId="{5F5485CB-6F5C-1943-A972-389301F15F1C}" destId="{DB67DA0A-CFA5-B142-84FE-1D5D2F5FCD22}" srcOrd="3" destOrd="0" presId="urn:microsoft.com/office/officeart/2005/8/layout/matrix1"/>
    <dgm:cxn modelId="{8F59659A-B1C7-4322-BD39-13ED7D500B01}" type="presParOf" srcId="{5F5485CB-6F5C-1943-A972-389301F15F1C}" destId="{FFCDBF77-11CE-6D48-9386-724B061041DC}" srcOrd="4" destOrd="0" presId="urn:microsoft.com/office/officeart/2005/8/layout/matrix1"/>
    <dgm:cxn modelId="{CE0FF4BA-0B4F-45AC-BF48-909AEBC53C1B}" type="presParOf" srcId="{5F5485CB-6F5C-1943-A972-389301F15F1C}" destId="{FA1CE419-6B36-304C-BF02-2ED3F0F617B9}" srcOrd="5" destOrd="0" presId="urn:microsoft.com/office/officeart/2005/8/layout/matrix1"/>
    <dgm:cxn modelId="{051B3A84-52AB-476B-89FF-438DFC6C1F04}" type="presParOf" srcId="{5F5485CB-6F5C-1943-A972-389301F15F1C}" destId="{D5DEAD15-0ADD-664B-AF40-D920ECC13D5B}" srcOrd="6" destOrd="0" presId="urn:microsoft.com/office/officeart/2005/8/layout/matrix1"/>
    <dgm:cxn modelId="{7071C333-79C7-4F33-B35F-C3E378F98BDA}" type="presParOf" srcId="{5F5485CB-6F5C-1943-A972-389301F15F1C}" destId="{B1A45C47-493D-DF45-B5D7-32D6342844F6}" srcOrd="7" destOrd="0" presId="urn:microsoft.com/office/officeart/2005/8/layout/matrix1"/>
    <dgm:cxn modelId="{67685CB4-A7AF-4FF0-9EAA-55FC7C301C66}" type="presParOf" srcId="{0A0A9302-A883-4F4B-9B68-FAFF93E3E232}" destId="{AE2BBF15-49BD-0F42-81CB-EA56459778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E99E9-1FD0-2B4A-B52D-4479F97A1A22}">
      <dsp:nvSpPr>
        <dsp:cNvPr id="0" name=""/>
        <dsp:cNvSpPr/>
      </dsp:nvSpPr>
      <dsp:spPr>
        <a:xfrm rot="16200000">
          <a:off x="1321134" y="-1321134"/>
          <a:ext cx="3453731" cy="60960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0" rIns="312928" bIns="312928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1" kern="1200" dirty="0">
              <a:solidFill>
                <a:srgbClr val="002060"/>
              </a:solidFill>
            </a:rPr>
            <a:t>Reassurance/advice</a:t>
          </a:r>
        </a:p>
      </dsp:txBody>
      <dsp:txXfrm rot="5400000">
        <a:off x="-1" y="1"/>
        <a:ext cx="6096000" cy="2590298"/>
      </dsp:txXfrm>
    </dsp:sp>
    <dsp:sp modelId="{D87BD5C0-377C-134A-B9D5-4C268E78FE1E}">
      <dsp:nvSpPr>
        <dsp:cNvPr id="0" name=""/>
        <dsp:cNvSpPr/>
      </dsp:nvSpPr>
      <dsp:spPr>
        <a:xfrm>
          <a:off x="6096000" y="0"/>
          <a:ext cx="6096000" cy="3453731"/>
        </a:xfrm>
        <a:prstGeom prst="round1Rect">
          <a:avLst/>
        </a:prstGeom>
        <a:blipFill rotWithShape="1">
          <a:blip xmlns:r="http://schemas.openxmlformats.org/officeDocument/2006/relationships"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2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0" rIns="312928" bIns="312928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1" kern="1200" dirty="0">
              <a:solidFill>
                <a:srgbClr val="002060"/>
              </a:solidFill>
            </a:rPr>
            <a:t>Coordination</a:t>
          </a:r>
        </a:p>
      </dsp:txBody>
      <dsp:txXfrm>
        <a:off x="6096000" y="0"/>
        <a:ext cx="6096000" cy="2590298"/>
      </dsp:txXfrm>
    </dsp:sp>
    <dsp:sp modelId="{FFCDBF77-11CE-6D48-9386-724B061041DC}">
      <dsp:nvSpPr>
        <dsp:cNvPr id="0" name=""/>
        <dsp:cNvSpPr/>
      </dsp:nvSpPr>
      <dsp:spPr>
        <a:xfrm rot="10800000">
          <a:off x="0" y="3453731"/>
          <a:ext cx="6096000" cy="3453731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21600" numCol="1" spcCol="1270" anchor="b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400" b="1" i="1" kern="1200" dirty="0">
              <a:solidFill>
                <a:srgbClr val="002060"/>
              </a:solidFill>
            </a:rPr>
            <a:t>Simplicity</a:t>
          </a:r>
        </a:p>
      </dsp:txBody>
      <dsp:txXfrm rot="10800000">
        <a:off x="0" y="4317163"/>
        <a:ext cx="6096000" cy="2590298"/>
      </dsp:txXfrm>
    </dsp:sp>
    <dsp:sp modelId="{D5DEAD15-0ADD-664B-AF40-D920ECC13D5B}">
      <dsp:nvSpPr>
        <dsp:cNvPr id="0" name=""/>
        <dsp:cNvSpPr/>
      </dsp:nvSpPr>
      <dsp:spPr>
        <a:xfrm rot="5400000">
          <a:off x="7417134" y="2132596"/>
          <a:ext cx="3453731" cy="6096000"/>
        </a:xfrm>
        <a:prstGeom prst="round1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1" kern="1200" dirty="0">
              <a:solidFill>
                <a:srgbClr val="002060"/>
              </a:solidFill>
            </a:rPr>
            <a:t>Knowledge</a:t>
          </a:r>
        </a:p>
      </dsp:txBody>
      <dsp:txXfrm rot="-5400000">
        <a:off x="6095999" y="4317163"/>
        <a:ext cx="6096000" cy="2590298"/>
      </dsp:txXfrm>
    </dsp:sp>
    <dsp:sp modelId="{AE2BBF15-49BD-0F42-81CB-EA5645977853}">
      <dsp:nvSpPr>
        <dsp:cNvPr id="0" name=""/>
        <dsp:cNvSpPr/>
      </dsp:nvSpPr>
      <dsp:spPr>
        <a:xfrm>
          <a:off x="3917277" y="2370960"/>
          <a:ext cx="4357445" cy="2165541"/>
        </a:xfrm>
        <a:prstGeom prst="roundRect">
          <a:avLst/>
        </a:prstGeom>
        <a:blipFill rotWithShape="0">
          <a:blip xmlns:r="http://schemas.openxmlformats.org/officeDocument/2006/relationships" r:embed="rId6">
            <a:alphaModFix amt="57000"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800" b="1" i="1" u="none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Patient focused</a:t>
          </a:r>
        </a:p>
      </dsp:txBody>
      <dsp:txXfrm>
        <a:off x="4022990" y="2476673"/>
        <a:ext cx="4146019" cy="195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C418E3-4918-0C40-810D-DCDF3C807759}" type="datetimeFigureOut">
              <a:rPr lang="en-GB" altLang="en-US"/>
              <a:pPr/>
              <a:t>23/09/2019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E78DC3-DE3B-784D-A46B-70B5F940CF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007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4FBDC1-1756-DA49-9063-F3A0B3C08933}" type="datetimeFigureOut">
              <a:rPr lang="en-GB" altLang="en-US"/>
              <a:pPr/>
              <a:t>23/09/2019</a:t>
            </a:fld>
            <a:endParaRPr lang="en-GB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A44D59-A7B1-A54A-9467-C528384769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828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Calibri" charset="0"/>
              </a:rPr>
              <a:t>Thankyou very much for the opportunity to share some of our work trying to improve the experience of people who are approaching the end of their life- and supporting those people important to the patient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FC2DF-C5B1-994A-8B06-59420B85B167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7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6309-1D59-084D-9F49-0154F7016B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8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Bradford hospital using fax. </a:t>
            </a:r>
            <a:r>
              <a:rPr lang="en-GB" dirty="0" err="1" smtClean="0"/>
              <a:t>Herncliffe</a:t>
            </a:r>
            <a:r>
              <a:rPr lang="en-GB" dirty="0" smtClean="0"/>
              <a:t> care home – fax in directly with GPs authorisation.</a:t>
            </a:r>
          </a:p>
          <a:p>
            <a:endParaRPr lang="en-GB" dirty="0" smtClean="0"/>
          </a:p>
          <a:p>
            <a:r>
              <a:rPr lang="en-GB" dirty="0" err="1" smtClean="0"/>
              <a:t>EPaCCS</a:t>
            </a:r>
            <a:r>
              <a:rPr lang="en-GB" dirty="0" smtClean="0"/>
              <a:t> template – used</a:t>
            </a:r>
            <a:r>
              <a:rPr lang="en-GB" baseline="0" dirty="0" smtClean="0"/>
              <a:t> daily sharing all information ( communication) Makes care coordination so much easier and efficient. Better populated EPPACs –  more efficient care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4D59-A7B1-A54A-9467-C5283847698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87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4D59-A7B1-A54A-9467-C5283847698F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39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4D59-A7B1-A54A-9467-C5283847698F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91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iredale blue s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0991851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iredale FT Logo 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553" y="260350"/>
            <a:ext cx="323638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iredale Footer - th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12192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935" y="1916114"/>
            <a:ext cx="10460567" cy="1470025"/>
          </a:xfrm>
        </p:spPr>
        <p:txBody>
          <a:bodyPr/>
          <a:lstStyle>
            <a:lvl1pPr algn="r">
              <a:defRPr>
                <a:solidFill>
                  <a:srgbClr val="C0C0C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48516-A97B-BC49-BF2D-BE94A07E37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31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46E01-05D6-2740-AB52-60B04BD06BD6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0E92C-925A-E948-BAE8-6B3ECE64A2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82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395F4-0C62-6A4F-ADFD-B49D582A2C8E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E24B9-B28C-A946-99F0-20B27E0061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77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0DE24-0286-6744-85C9-35861CC7FE3D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BABCE-9649-9448-8948-A633D27075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603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3CBE7-2690-BA4D-A898-5BD0E87DAA90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CABD9-71E3-FC40-A586-54F904DF78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866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914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FA970-F95C-284F-9939-99EB61D1DC13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3A521-6F69-3842-B49F-1F2A734FE8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270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2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97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91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5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0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486BC-B981-1F49-A2A5-0698ACED3717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71E02-9857-2247-95AA-8EAAE1D3C6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460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13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496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80732"/>
            <a:ext cx="6815667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24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80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73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imag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2" y="61863"/>
            <a:ext cx="3237012" cy="5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image3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738"/>
            <a:ext cx="12192000" cy="6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374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image3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738"/>
            <a:ext cx="12192000" cy="6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 descr="imag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2" y="168175"/>
            <a:ext cx="3237012" cy="5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48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021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42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6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iredale FT Logo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553" y="260350"/>
            <a:ext cx="323638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iredale Footer - th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12192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iredale FT Logo colou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553" y="260350"/>
            <a:ext cx="323638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iredale Footer - thic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12192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825FA-45FC-D04A-BF58-D470943B59AD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5BE3F-8E84-5A42-8657-7A7F6700DA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9043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0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14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839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97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9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86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E5680-E605-C04B-A8ED-EE80BFE34184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10EA2-8553-3446-AB09-9F3E6C20BC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97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BA8DD-24EE-EA42-A455-51F57AA002DD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44211-BE5C-DA48-BBEC-939A06BF36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408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D2335-335E-2742-9F4A-EE836997DC1F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B6A55-ABBC-814D-B876-F3E042136E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6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FC1DC-FC8A-3B4B-B8FD-9B3D331DA260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9F823-BB82-BF43-AABE-F7F3FEC71B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64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9F877-3199-D149-867C-85637CA46908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B5888-8C90-2C46-80B9-A9B190C31A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5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A9A5D-E21D-BE47-8A96-9358C90EB7E4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40BD0-2FF3-DA4A-9058-3E08B870C4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00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7791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70B04B3E-F0A0-D146-881F-9F2D8883ED6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8" descr="Airedale Footer - thic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12192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17" r:id="rId1"/>
    <p:sldLayoutId id="214748571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7791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8182821-32FF-1947-841D-5B8637188A19}" type="datetimeFigureOut">
              <a:rPr lang="en-US" altLang="en-US"/>
              <a:pPr/>
              <a:t>9/23/2019</a:t>
            </a:fld>
            <a:endParaRPr lang="en-GB" alt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fld id="{7274A5F2-A6BA-8544-AD64-51567408543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4103" name="Picture 7" descr="Airedale FT Logo colou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553" y="260350"/>
            <a:ext cx="323638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Airedale Footer - thic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12192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 descr="Airedale FT Logo colou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553" y="260350"/>
            <a:ext cx="323638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Airedale Footer - thic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12192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701" r:id="rId7"/>
    <p:sldLayoutId id="2147485702" r:id="rId8"/>
    <p:sldLayoutId id="2147485703" r:id="rId9"/>
    <p:sldLayoutId id="2147485704" r:id="rId10"/>
    <p:sldLayoutId id="2147485705" r:id="rId11"/>
    <p:sldLayoutId id="2147485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435" y="981076"/>
            <a:ext cx="1152313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3075" name="Picture 5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851" y="260351"/>
            <a:ext cx="340571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34435" y="6453188"/>
            <a:ext cx="11523133" cy="277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91435" tIns="45718" rIns="91435" bIns="45718">
            <a:spAutoFit/>
          </a:bodyPr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E n h a n c e d   h e a l t h   </a:t>
            </a:r>
            <a:r>
              <a:rPr lang="en-GB" sz="1200" b="1" i="1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GB" sz="1200" b="1" i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n   c a r e   h o m e 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1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53492B-549E-8247-9BE3-A9CBA090E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83302C1-E4B1-BC4B-9FB9-8326198894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882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  <p:sldLayoutId id="2147485722" r:id="rId2"/>
    <p:sldLayoutId id="2147485723" r:id="rId3"/>
    <p:sldLayoutId id="2147485724" r:id="rId4"/>
    <p:sldLayoutId id="2147485725" r:id="rId5"/>
    <p:sldLayoutId id="2147485726" r:id="rId6"/>
    <p:sldLayoutId id="2147485727" r:id="rId7"/>
    <p:sldLayoutId id="2147485728" r:id="rId8"/>
    <p:sldLayoutId id="2147485729" r:id="rId9"/>
    <p:sldLayoutId id="2147485730" r:id="rId10"/>
    <p:sldLayoutId id="2147485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standardsframework.org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edaledigitalcare.nhs.uk/" TargetMode="External"/><Relationship Id="rId2" Type="http://schemas.openxmlformats.org/officeDocument/2006/relationships/hyperlink" Target="http://www.health.org.uk/gold-lin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631951" y="1916114"/>
            <a:ext cx="8064500" cy="1470025"/>
          </a:xfrm>
        </p:spPr>
        <p:txBody>
          <a:bodyPr/>
          <a:lstStyle/>
          <a:p>
            <a:pPr algn="l"/>
            <a:r>
              <a:rPr lang="en-GB" sz="3200" dirty="0"/>
              <a:t>Effective Planning and Care Coordination to Improve Outcomes in Palliative Care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1524000" y="3573463"/>
            <a:ext cx="9144000" cy="1752600"/>
          </a:xfrm>
        </p:spPr>
        <p:txBody>
          <a:bodyPr/>
          <a:lstStyle/>
          <a:p>
            <a:endParaRPr lang="en-US" altLang="en-US" sz="2800" b="1" dirty="0" smtClean="0">
              <a:latin typeface="Arial" charset="0"/>
            </a:endParaRPr>
          </a:p>
          <a:p>
            <a:r>
              <a:rPr lang="en-US" altLang="en-US" sz="2800" b="1" dirty="0" smtClean="0">
                <a:latin typeface="Arial" charset="0"/>
              </a:rPr>
              <a:t>Fiona Widdowson – End of life Care Facilitator</a:t>
            </a:r>
            <a:endParaRPr lang="en-US" altLang="en-US" sz="2800" b="1" dirty="0">
              <a:latin typeface="Arial" charset="0"/>
            </a:endParaRPr>
          </a:p>
        </p:txBody>
      </p:sp>
      <p:pic>
        <p:nvPicPr>
          <p:cNvPr id="1026" name="Picture 2" descr="\\fileprint-v02\users2\annetteferrier\My Documents\B. Work Groups\Digital Care Hub\DIGITAL CARE HU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096344" cy="12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What is the </a:t>
            </a:r>
            <a:r>
              <a:rPr lang="en-US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Goldline </a:t>
            </a:r>
            <a:endParaRPr lang="en-US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396420"/>
            <a:ext cx="11784632" cy="49129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24/7 </a:t>
            </a:r>
            <a:r>
              <a:rPr lang="en-US" sz="2400" dirty="0" smtClean="0"/>
              <a:t>telephone service </a:t>
            </a:r>
            <a:r>
              <a:rPr lang="en-US" sz="2400" dirty="0"/>
              <a:t>for any patient thought to be in the last year of life (LYL</a:t>
            </a:r>
            <a:r>
              <a:rPr lang="en-US" sz="2400" dirty="0" smtClean="0"/>
              <a:t>) in AWC and Bradford.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endParaRPr lang="en-US" sz="2400" dirty="0"/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/>
              <a:t>Includes full support for </a:t>
            </a:r>
            <a:r>
              <a:rPr lang="en-US" sz="2400" dirty="0" err="1" smtClean="0"/>
              <a:t>carers</a:t>
            </a:r>
            <a:r>
              <a:rPr lang="en-US" sz="2400" dirty="0" smtClean="0"/>
              <a:t> of those in LYL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 Senior nurse led service based at Airedale General Hospital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/>
              <a:t>Linked </a:t>
            </a:r>
            <a:r>
              <a:rPr lang="en-US" sz="2400" dirty="0"/>
              <a:t>to entry onto </a:t>
            </a:r>
            <a:r>
              <a:rPr lang="en-US" sz="2400" dirty="0">
                <a:hlinkClick r:id="rId3"/>
              </a:rPr>
              <a:t>Gold Standards </a:t>
            </a:r>
            <a:r>
              <a:rPr lang="en-US" sz="2400" dirty="0" smtClean="0">
                <a:hlinkClick r:id="rId3"/>
              </a:rPr>
              <a:t>Framework</a:t>
            </a: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/>
              <a:t>Aiming </a:t>
            </a:r>
            <a:r>
              <a:rPr lang="en-US" sz="2400" dirty="0"/>
              <a:t>to offer to all people who can be identified as likely to be in last months/year of life</a:t>
            </a:r>
          </a:p>
        </p:txBody>
      </p:sp>
    </p:spTree>
    <p:extLst>
      <p:ext uri="{BB962C8B-B14F-4D97-AF65-F5344CB8AC3E}">
        <p14:creationId xmlns:p14="http://schemas.microsoft.com/office/powerpoint/2010/main" val="3458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CC"/>
                </a:solidFill>
              </a:rPr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57400"/>
            <a:ext cx="11233248" cy="54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Patients identified as potentially in LYL –community / hospital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Professional has sensitive conversations, explains aims of GSF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Seeks consent for being part of GSF, </a:t>
            </a:r>
            <a:r>
              <a:rPr lang="en-US" sz="2400" dirty="0" smtClean="0"/>
              <a:t>Goldline  </a:t>
            </a:r>
            <a:r>
              <a:rPr lang="en-US" sz="2400" dirty="0"/>
              <a:t>and and to share record with </a:t>
            </a:r>
            <a:r>
              <a:rPr lang="en-US" sz="2400" dirty="0" smtClean="0"/>
              <a:t>Goldline-info</a:t>
            </a:r>
            <a:r>
              <a:rPr lang="en-US" sz="2400" dirty="0"/>
              <a:t>. given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Electronic referral made via System1 EPaCCS template ( via fax for care homes at present)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Hub admin. receive task on S1, accept referral and add patient to GL caseload</a:t>
            </a:r>
          </a:p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en-US" sz="2400" dirty="0"/>
              <a:t>Full health record and EoL info.  available to hub at point of call 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71">
            <a:off x="6905130" y="493714"/>
            <a:ext cx="773767" cy="77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8907909"/>
              </p:ext>
            </p:extLst>
          </p:nvPr>
        </p:nvGraphicFramePr>
        <p:xfrm>
          <a:off x="0" y="49930"/>
          <a:ext cx="12192000" cy="690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7568" y="54868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Key Values </a:t>
            </a:r>
          </a:p>
        </p:txBody>
      </p:sp>
    </p:spTree>
    <p:extLst>
      <p:ext uri="{BB962C8B-B14F-4D97-AF65-F5344CB8AC3E}">
        <p14:creationId xmlns:p14="http://schemas.microsoft.com/office/powerpoint/2010/main" val="30966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2BBF15-49BD-0F42-81CB-EA5645977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AE2BBF15-49BD-0F42-81CB-EA5645977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7E99E9-1FD0-2B4A-B52D-4479F97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BD5C0-377C-134A-B9D5-4C268E78F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DBF77-11CE-6D48-9386-724B06104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AD15-0ADD-664B-AF40-D920ECC13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191346" y="333151"/>
            <a:ext cx="7485063" cy="863600"/>
          </a:xfrm>
        </p:spPr>
        <p:txBody>
          <a:bodyPr/>
          <a:lstStyle/>
          <a:p>
            <a:pPr>
              <a:defRPr/>
            </a:pPr>
            <a:r>
              <a:rPr lang="en-GB" altLang="en-US" sz="4000" b="1" dirty="0">
                <a:solidFill>
                  <a:srgbClr val="0066CC"/>
                </a:solidFill>
              </a:rPr>
              <a:t>Call </a:t>
            </a:r>
            <a:r>
              <a:rPr lang="en-GB" altLang="en-US" sz="4000" b="1" dirty="0" smtClean="0">
                <a:solidFill>
                  <a:srgbClr val="0066CC"/>
                </a:solidFill>
              </a:rPr>
              <a:t>outcomes </a:t>
            </a:r>
            <a:r>
              <a:rPr lang="en-GB" altLang="en-US" sz="1400" b="1" dirty="0" smtClean="0">
                <a:solidFill>
                  <a:srgbClr val="0066CC"/>
                </a:solidFill>
              </a:rPr>
              <a:t>(excluding  calls to report death n = 916 )</a:t>
            </a:r>
            <a:endParaRPr lang="en-GB" altLang="en-US" sz="1400" dirty="0">
              <a:solidFill>
                <a:srgbClr val="0066CC"/>
              </a:solidFill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6769510" y="5661248"/>
            <a:ext cx="407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Disposition after call, year ending March </a:t>
            </a:r>
            <a:r>
              <a:rPr lang="en-US" altLang="en-US" sz="1400" b="1" dirty="0" smtClean="0"/>
              <a:t>2019</a:t>
            </a:r>
            <a:endParaRPr lang="en-US" altLang="en-US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 </a:t>
            </a:r>
            <a:endParaRPr lang="en-GB" altLang="en-US" sz="1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9807"/>
              </p:ext>
            </p:extLst>
          </p:nvPr>
        </p:nvGraphicFramePr>
        <p:xfrm>
          <a:off x="479376" y="1916832"/>
          <a:ext cx="10873207" cy="100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811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Patient remained in place of residence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r>
                        <a:rPr lang="en-GB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r>
                        <a:rPr lang="hr-H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hr-H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Ambulance called to assess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pt-BR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8952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 smtClean="0">
                <a:solidFill>
                  <a:srgbClr val="0066CC"/>
                </a:solidFill>
              </a:rPr>
              <a:t>Onward Referrals of the 13,925 calls </a:t>
            </a:r>
            <a:r>
              <a:rPr lang="en-GB" altLang="en-US" sz="1400" b="1" dirty="0" smtClean="0">
                <a:solidFill>
                  <a:srgbClr val="0066CC"/>
                </a:solidFill>
              </a:rPr>
              <a:t>(</a:t>
            </a:r>
            <a:r>
              <a:rPr lang="en-GB" sz="1400" dirty="0" smtClean="0">
                <a:solidFill>
                  <a:srgbClr val="0066CC"/>
                </a:solidFill>
              </a:rPr>
              <a:t>calls excluding  reported deaths n = 916) </a:t>
            </a:r>
            <a:endParaRPr lang="en-GB" sz="1400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43 % 	Resolved by the Goldline team needing no onward referral</a:t>
            </a:r>
          </a:p>
          <a:p>
            <a:r>
              <a:rPr lang="en-GB" sz="2400" dirty="0" smtClean="0"/>
              <a:t>34% 	District nurse</a:t>
            </a:r>
          </a:p>
          <a:p>
            <a:r>
              <a:rPr lang="en-GB" sz="2400" dirty="0" smtClean="0"/>
              <a:t>11% 	OOH GP</a:t>
            </a:r>
          </a:p>
          <a:p>
            <a:r>
              <a:rPr lang="en-GB" sz="2400" dirty="0" smtClean="0"/>
              <a:t>8% 		In hours GP</a:t>
            </a:r>
          </a:p>
          <a:p>
            <a:r>
              <a:rPr lang="en-GB" sz="2400" dirty="0" smtClean="0"/>
              <a:t>2%		Palliative care CNS</a:t>
            </a:r>
          </a:p>
          <a:p>
            <a:r>
              <a:rPr lang="en-GB" sz="2400" dirty="0" smtClean="0"/>
              <a:t>1%		Multiple referrals</a:t>
            </a:r>
          </a:p>
          <a:p>
            <a:r>
              <a:rPr lang="en-GB" sz="2400" dirty="0" smtClean="0"/>
              <a:t>&gt;1%	Collaborative </a:t>
            </a:r>
            <a:r>
              <a:rPr lang="en-GB" sz="2400" dirty="0"/>
              <a:t>C</a:t>
            </a:r>
            <a:r>
              <a:rPr lang="en-GB" sz="2400" dirty="0" smtClean="0"/>
              <a:t>are teams</a:t>
            </a:r>
          </a:p>
          <a:p>
            <a:r>
              <a:rPr lang="en-GB" sz="2400" dirty="0" smtClean="0"/>
              <a:t>&gt;1%	Palliative Care Consultant</a:t>
            </a:r>
          </a:p>
          <a:p>
            <a:r>
              <a:rPr lang="en-GB" sz="2400" dirty="0" smtClean="0"/>
              <a:t>&gt;1%	Social Services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054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Governance /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Consultant audit of all calls (2 months)</a:t>
            </a:r>
          </a:p>
          <a:p>
            <a:pPr>
              <a:lnSpc>
                <a:spcPct val="150000"/>
              </a:lnSpc>
            </a:pPr>
            <a:r>
              <a:rPr lang="en-US" dirty="0"/>
              <a:t>Call management system including recording calls</a:t>
            </a:r>
          </a:p>
          <a:p>
            <a:pPr>
              <a:lnSpc>
                <a:spcPct val="150000"/>
              </a:lnSpc>
            </a:pPr>
            <a:r>
              <a:rPr lang="en-US" dirty="0"/>
              <a:t>Nurse consultant and hub manager listens to % all calls  </a:t>
            </a:r>
          </a:p>
          <a:p>
            <a:pPr>
              <a:lnSpc>
                <a:spcPct val="150000"/>
              </a:lnSpc>
            </a:pPr>
            <a:r>
              <a:rPr lang="en-US" dirty="0"/>
              <a:t>Health professional feedback forms</a:t>
            </a:r>
          </a:p>
          <a:p>
            <a:pPr>
              <a:lnSpc>
                <a:spcPct val="150000"/>
              </a:lnSpc>
            </a:pPr>
            <a:r>
              <a:rPr lang="en-US" dirty="0"/>
              <a:t>Patient feedback</a:t>
            </a:r>
          </a:p>
        </p:txBody>
      </p:sp>
    </p:spTree>
    <p:extLst>
      <p:ext uri="{BB962C8B-B14F-4D97-AF65-F5344CB8AC3E}">
        <p14:creationId xmlns:p14="http://schemas.microsoft.com/office/powerpoint/2010/main" val="220204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Department Shares\PalliativeCare\PALCARE SHARED\Linda's Documents\eolc\Gold Line\Feedback and cases\2018\IMG_20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12559" r="10999" b="18449"/>
          <a:stretch/>
        </p:blipFill>
        <p:spPr bwMode="auto">
          <a:xfrm>
            <a:off x="0" y="0"/>
            <a:ext cx="5420342" cy="62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Department Shares\PalliativeCare\PALCARE SHARED\Linda's Documents\eolc\Gold Line\Feedback and cases\2018\IMG_2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t="22636" r="19690" b="15658"/>
          <a:stretch/>
        </p:blipFill>
        <p:spPr bwMode="auto">
          <a:xfrm>
            <a:off x="5639490" y="116631"/>
            <a:ext cx="4074518" cy="32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359949"/>
            <a:ext cx="42481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5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Gold Line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altLang="en-US" sz="1600" dirty="0" smtClean="0">
                <a:hlinkClick r:id="rId2"/>
              </a:rPr>
              <a:t>http</a:t>
            </a:r>
            <a:r>
              <a:rPr lang="en-US" altLang="en-US" sz="1600" dirty="0">
                <a:hlinkClick r:id="rId2"/>
              </a:rPr>
              <a:t>://www.health.org.uk/gold-line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GB" sz="1600" dirty="0">
                <a:hlinkClick r:id="rId3"/>
              </a:rPr>
              <a:t>http://www.airedaledigitalcare.nhs.uk/</a:t>
            </a:r>
            <a:endParaRPr lang="en-US" sz="1600" dirty="0"/>
          </a:p>
        </p:txBody>
      </p:sp>
      <p:pic>
        <p:nvPicPr>
          <p:cNvPr id="4" name="02 GOLD_LINE online password protected-HD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5720" y="1988840"/>
            <a:ext cx="7056784" cy="3888432"/>
          </a:xfrm>
        </p:spPr>
      </p:pic>
    </p:spTree>
    <p:extLst>
      <p:ext uri="{BB962C8B-B14F-4D97-AF65-F5344CB8AC3E}">
        <p14:creationId xmlns:p14="http://schemas.microsoft.com/office/powerpoint/2010/main" val="222897392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iredale template">
  <a:themeElements>
    <a:clrScheme name="Airedal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redal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redal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edal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edal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edal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edal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edal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edal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edal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edal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edal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edal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edal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28979</TotalTime>
  <Words>359</Words>
  <Application>Microsoft Office PowerPoint</Application>
  <PresentationFormat>Custom</PresentationFormat>
  <Paragraphs>59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1_Default Design</vt:lpstr>
      <vt:lpstr>3_Airedale template</vt:lpstr>
      <vt:lpstr>1_Office Theme</vt:lpstr>
      <vt:lpstr>Office Theme</vt:lpstr>
      <vt:lpstr>Effective Planning and Care Coordination to Improve Outcomes in Palliative Care</vt:lpstr>
      <vt:lpstr>What is the Goldline </vt:lpstr>
      <vt:lpstr>How does it work?</vt:lpstr>
      <vt:lpstr>PowerPoint Presentation</vt:lpstr>
      <vt:lpstr>Call outcomes (excluding  calls to report death n = 916 )</vt:lpstr>
      <vt:lpstr>Onward Referrals of the 13,925 calls (calls excluding  reported deaths n = 916) </vt:lpstr>
      <vt:lpstr>Governance / Quality</vt:lpstr>
      <vt:lpstr>PowerPoint Presentation</vt:lpstr>
      <vt:lpstr>Gold Line  http://www.health.org.uk/gold-line http://www.airedaledigitalcare.nhs.uk/</vt:lpstr>
    </vt:vector>
  </TitlesOfParts>
  <Company>Airedale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AGH</dc:creator>
  <cp:lastModifiedBy>Fiona Widdowson</cp:lastModifiedBy>
  <cp:revision>964</cp:revision>
  <cp:lastPrinted>2016-10-17T09:55:01Z</cp:lastPrinted>
  <dcterms:created xsi:type="dcterms:W3CDTF">2011-06-28T15:25:42Z</dcterms:created>
  <dcterms:modified xsi:type="dcterms:W3CDTF">2019-09-23T15:22:00Z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