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8" r:id="rId6"/>
    <p:sldId id="262" r:id="rId7"/>
    <p:sldId id="264" r:id="rId8"/>
    <p:sldId id="265" r:id="rId9"/>
    <p:sldId id="257" r:id="rId10"/>
    <p:sldId id="263" r:id="rId11"/>
    <p:sldId id="258" r:id="rId12"/>
    <p:sldId id="260" r:id="rId13"/>
    <p:sldId id="272" r:id="rId14"/>
    <p:sldId id="261" r:id="rId15"/>
    <p:sldId id="269" r:id="rId16"/>
    <p:sldId id="267" r:id="rId17"/>
    <p:sldId id="266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4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2B69E-532B-4ABB-A0AD-8A456FB8D351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FAD73-906F-445D-AA28-2223F3F52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33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C2502-8D57-4DE0-B58E-E6746C431C84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7D7F7-03B9-4DBB-914B-D670131FA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5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A1FE24C-27BF-4528-90F5-FBB26A8E6CE6}" type="slidenum">
              <a:rPr lang="en-GB" altLang="en-US" sz="1200"/>
              <a:pPr/>
              <a:t>3</a:t>
            </a:fld>
            <a:endParaRPr lang="en-GB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49C9C-C652-4400-A9DA-E45ABF95E1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27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7D7F7-03B9-4DBB-914B-D670131FAA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8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98A0-CE9A-49AD-8CDA-57C7EA42CCD4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456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4C4A653-FA50-43D0-8F81-0D6DF7179218}" type="slidenum">
              <a:rPr lang="en-GB" altLang="en-US" sz="1200"/>
              <a:pPr/>
              <a:t>13</a:t>
            </a:fld>
            <a:endParaRPr lang="en-GB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106785E-82E2-4121-A671-50CA2E7A38EC}" type="slidenum">
              <a:rPr lang="en-GB" altLang="en-US" sz="1200"/>
              <a:pPr/>
              <a:t>14</a:t>
            </a:fld>
            <a:endParaRPr lang="en-GB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R:\Communications\ft corporate identity\Northamptonshire FT\Northamptonshire FT Co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152400"/>
            <a:ext cx="43656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71438" y="908050"/>
            <a:ext cx="9324976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64A6-DAB8-4BE6-AAA9-DE3E9272DCD2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7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3B17-53C7-4E5F-8434-C93560CE0D1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24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A288-D613-4949-9E42-A194B21190D6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7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A6C3-96B3-4B52-9EAB-A6E97CB0622B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48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A8A5F-F143-415C-A9EC-27D2B3EFAAB2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15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0C659-FA07-40AA-9577-DA3BD8B1723A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28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ECDD-5611-480C-80A8-9E2121CEADCB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10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9A4E-67A8-47CC-BC0C-5860192C3440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6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FA87D-FDBB-4E2A-829B-435CADCC5A47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7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520A-3143-4807-8FE0-A0255869DA2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42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CEBC-5BC4-431A-8803-772FED067F9F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86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R:\Communications\ft corporate identity\Northamptonshire FT\Northamptonshire FT Co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152400"/>
            <a:ext cx="43656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71438" y="908050"/>
            <a:ext cx="9324976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64A6-DAB8-4BE6-AAA9-DE3E9272DCD2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7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3B17-53C7-4E5F-8434-C93560CE0D1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24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A288-D613-4949-9E42-A194B21190D6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78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A6C3-96B3-4B52-9EAB-A6E97CB0622B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48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A8A5F-F143-415C-A9EC-27D2B3EFAAB2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15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0C659-FA07-40AA-9577-DA3BD8B1723A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28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ECDD-5611-480C-80A8-9E2121CEADCB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1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9A4E-67A8-47CC-BC0C-5860192C3440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68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FA87D-FDBB-4E2A-829B-435CADCC5A47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77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520A-3143-4807-8FE0-A0255869DA2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42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CEBC-5BC4-431A-8803-772FED067F9F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86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R:\Communications\ft corporate identity\Northamptonshire FT\Northamptonshire FT Co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152400"/>
            <a:ext cx="43656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71438" y="908050"/>
            <a:ext cx="9324976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64A6-DAB8-4BE6-AAA9-DE3E9272DCD2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91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3B17-53C7-4E5F-8434-C93560CE0D1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81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A288-D613-4949-9E42-A194B21190D6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23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A6C3-96B3-4B52-9EAB-A6E97CB0622B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54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A8A5F-F143-415C-A9EC-27D2B3EFAAB2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19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0C659-FA07-40AA-9577-DA3BD8B1723A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7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ECDD-5611-480C-80A8-9E2121CEADCB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46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9A4E-67A8-47CC-BC0C-5860192C3440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57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FA87D-FDBB-4E2A-829B-435CADCC5A47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36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520A-3143-4807-8FE0-A0255869DA2C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93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CEBC-5BC4-431A-8803-772FED067F9F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8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imes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imes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CF419D-C0CD-462B-B210-A23A7F2F7F9C}" type="slidenum">
              <a:rPr lang="en-GB" altLang="en-US">
                <a:solidFill>
                  <a:prstClr val="black">
                    <a:tint val="75000"/>
                  </a:prstClr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Times" pitchFamily="18" charset="0"/>
            </a:endParaRPr>
          </a:p>
        </p:txBody>
      </p:sp>
      <p:pic>
        <p:nvPicPr>
          <p:cNvPr id="1031" name="Picture 25" descr="R:\Communications\ft corporate identity\Northamptonshire FT\Northamptonshire FT Col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152400"/>
            <a:ext cx="43656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71438" y="974725"/>
            <a:ext cx="9324976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3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imes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imes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CF419D-C0CD-462B-B210-A23A7F2F7F9C}" type="slidenum">
              <a:rPr lang="en-GB" altLang="en-US">
                <a:solidFill>
                  <a:prstClr val="black">
                    <a:tint val="75000"/>
                  </a:prstClr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Times" pitchFamily="18" charset="0"/>
            </a:endParaRPr>
          </a:p>
        </p:txBody>
      </p:sp>
      <p:pic>
        <p:nvPicPr>
          <p:cNvPr id="1031" name="Picture 25" descr="R:\Communications\ft corporate identity\Northamptonshire FT\Northamptonshire FT Col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152400"/>
            <a:ext cx="43656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71438" y="974725"/>
            <a:ext cx="9324976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3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imes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  <a:latin typeface="Times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CF419D-C0CD-462B-B210-A23A7F2F7F9C}" type="slidenum">
              <a:rPr lang="en-GB" altLang="en-US">
                <a:solidFill>
                  <a:prstClr val="black">
                    <a:tint val="75000"/>
                  </a:prstClr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Times" pitchFamily="18" charset="0"/>
            </a:endParaRPr>
          </a:p>
        </p:txBody>
      </p:sp>
      <p:pic>
        <p:nvPicPr>
          <p:cNvPr id="1031" name="Picture 25" descr="R:\Communications\ft corporate identity\Northamptonshire FT\Northamptonshire FT Col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152400"/>
            <a:ext cx="43656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71438" y="974725"/>
            <a:ext cx="9324976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url?sa=i&amp;rct=j&amp;q=&amp;esrc=s&amp;source=images&amp;cd=&amp;ved=2ahUKEwiaiv7a0ObkAhXqzIUKHVDGDg8QjRx6BAgBEAQ&amp;url=https://diamondbooks.org.uk/overcoming-challenges/&amp;psig=AOvVaw2QH4_vWJGd33PLJHc3Sq6k&amp;ust=156931728313741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36.jpeg"/><Relationship Id="rId5" Type="http://schemas.openxmlformats.org/officeDocument/2006/relationships/image" Target="../media/image31.png"/><Relationship Id="rId10" Type="http://schemas.openxmlformats.org/officeDocument/2006/relationships/hyperlink" Target="https://www.google.com/url?sa=i&amp;rct=j&amp;q=&amp;esrc=s&amp;source=images&amp;cd=&amp;ved=2ahUKEwjQqPzZ3ebkAhVPAGMBHUOgAPkQjRx6BAgBEAQ&amp;url=https://www.charteredclub.com/register-partnership-deed/&amp;psig=AOvVaw0KaJdj9GwGW1awpzN_c0jw&amp;ust=1569320773283181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uk.org.uk/latest-news/dying-wishes/?print=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gov.uk/power-of-attorney" TargetMode="External"/><Relationship Id="rId5" Type="http://schemas.openxmlformats.org/officeDocument/2006/relationships/hyperlink" Target="http://www.e-lfh.org.uk/" TargetMode="External"/><Relationship Id="rId4" Type="http://schemas.openxmlformats.org/officeDocument/2006/relationships/hyperlink" Target="http://www.dyingmatter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hyperlink" Target="https://www.google.com/url?sa=i&amp;rct=j&amp;q=&amp;esrc=s&amp;source=images&amp;cd=&amp;ved=2ahUKEwj_8ObezebkAhURA2MBHRO5Dq0QjRx6BAgBEAQ&amp;url=https://www.iconfinder.com/icons/2344286/facebook_logo_label_logo_website_icon&amp;psig=AOvVaw0GnZW0xZgO0SU2SsWkCFER&amp;ust=156931648777172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438" y="908050"/>
            <a:ext cx="9324976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prstClr val="white"/>
              </a:solidFill>
            </a:endParaRPr>
          </a:p>
        </p:txBody>
      </p:sp>
      <p:sp>
        <p:nvSpPr>
          <p:cNvPr id="4099" name="Title 3"/>
          <p:cNvSpPr>
            <a:spLocks noGrp="1"/>
          </p:cNvSpPr>
          <p:nvPr>
            <p:ph type="ctrTitle"/>
          </p:nvPr>
        </p:nvSpPr>
        <p:spPr>
          <a:xfrm>
            <a:off x="704850" y="1196975"/>
            <a:ext cx="7772400" cy="1470025"/>
          </a:xfrm>
        </p:spPr>
        <p:txBody>
          <a:bodyPr/>
          <a:lstStyle/>
          <a:p>
            <a:r>
              <a:rPr lang="en-GB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GB" altLang="en-US" sz="4000" b="1" dirty="0" smtClean="0">
                <a:solidFill>
                  <a:srgbClr val="7030A0"/>
                </a:solidFill>
              </a:rPr>
              <a:t>Introducing Advance Care Planning Workshop </a:t>
            </a:r>
          </a:p>
        </p:txBody>
      </p:sp>
      <p:sp>
        <p:nvSpPr>
          <p:cNvPr id="4100" name="TextBox 1"/>
          <p:cNvSpPr>
            <a:spLocks noGrp="1" noChangeArrowheads="1"/>
          </p:cNvSpPr>
          <p:nvPr>
            <p:ph type="subTitle" idx="1"/>
          </p:nvPr>
        </p:nvSpPr>
        <p:spPr>
          <a:xfrm>
            <a:off x="234950" y="4652963"/>
            <a:ext cx="8712200" cy="1077912"/>
          </a:xfrm>
          <a:noFill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GB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Amanda Taylor					</a:t>
            </a:r>
            <a:r>
              <a:rPr lang="en-GB" alt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Carolyn Mizen </a:t>
            </a:r>
            <a:r>
              <a:rPr lang="en-GB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	      </a:t>
            </a:r>
          </a:p>
          <a:p>
            <a:pPr algn="l" eaLnBrk="1" hangingPunct="1">
              <a:spcBef>
                <a:spcPct val="0"/>
              </a:spcBef>
            </a:pPr>
            <a:r>
              <a:rPr lang="en-GB" altLang="en-US" sz="1600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EoLC</a:t>
            </a:r>
            <a:r>
              <a:rPr lang="en-GB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 Facilitator            				</a:t>
            </a:r>
            <a:r>
              <a:rPr lang="en-GB" alt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End of Life Care Facilitator</a:t>
            </a:r>
          </a:p>
          <a:p>
            <a:pPr algn="l" eaLnBrk="1" hangingPunct="1">
              <a:spcBef>
                <a:spcPct val="0"/>
              </a:spcBef>
            </a:pPr>
            <a:r>
              <a:rPr lang="en-GB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RGN, Dip(</a:t>
            </a:r>
            <a:r>
              <a:rPr lang="en-GB" altLang="en-US" sz="1600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ed</a:t>
            </a:r>
            <a:r>
              <a:rPr lang="en-GB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), BA (</a:t>
            </a:r>
            <a:r>
              <a:rPr lang="en-GB" altLang="en-US" sz="1600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Hons</a:t>
            </a:r>
            <a:r>
              <a:rPr lang="en-GB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)				</a:t>
            </a:r>
            <a:r>
              <a:rPr lang="en-GB" alt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RGN, Dip(</a:t>
            </a:r>
            <a:r>
              <a:rPr lang="en-GB" altLang="en-US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ed</a:t>
            </a:r>
            <a:r>
              <a:rPr lang="en-GB" alt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Palliative Care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PGCPE, MSc					NMNP			</a:t>
            </a:r>
          </a:p>
        </p:txBody>
      </p:sp>
      <p:pic>
        <p:nvPicPr>
          <p:cNvPr id="4101" name="Picture 6" descr="C:\Users\HCole\Pictures\quality 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434449"/>
            <a:ext cx="1681163" cy="34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C:\Users\HCole\Pictures\Small Squ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6140097"/>
            <a:ext cx="671513" cy="62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C:\Users\HCole\Pictures\Cransley_logo Green text 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6451423"/>
            <a:ext cx="1358220" cy="37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09595"/>
            <a:ext cx="1135652" cy="51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4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473" y="47105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introduce ACP?</a:t>
            </a:r>
            <a:endParaRPr lang="en-GB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600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 2 main challenges you have encountered &amp; the potential solutions 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Image result for challeng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757213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62" y="4343400"/>
            <a:ext cx="2706688" cy="214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6" descr="http://www.photolibrary.nhs.uk/images/trueimages/4/1835-2.jpg?14641719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6" y="2933905"/>
            <a:ext cx="2740844" cy="95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http://www.photolibrary.nhs.uk/images/trueimages/3/1006-2.jpg?14641715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6" y="1371600"/>
            <a:ext cx="1524000" cy="156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http://www.photolibrary.nhs.uk/images/trueimages/4/1580-2.jpg?14641714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79" y="1371600"/>
            <a:ext cx="1484721" cy="156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rustingtonhall.co.uk/wp-content/uploads/2013/03/IMG_3900-1-300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95084"/>
            <a:ext cx="3177309" cy="249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39" y="4343400"/>
            <a:ext cx="1695123" cy="214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473" y="47105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introduce ACP?</a:t>
            </a:r>
            <a:endParaRPr lang="en-GB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4" y="2269995"/>
            <a:ext cx="2378205" cy="237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" y="1128080"/>
            <a:ext cx="2469644" cy="184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83" y="3962400"/>
            <a:ext cx="1755040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7" name="Rectangle 1"/>
          <p:cNvSpPr>
            <a:spLocks noChangeArrowheads="1"/>
          </p:cNvSpPr>
          <p:nvPr/>
        </p:nvSpPr>
        <p:spPr bwMode="auto">
          <a:xfrm>
            <a:off x="468313" y="1341438"/>
            <a:ext cx="638968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9398" name="TextBox 2"/>
          <p:cNvSpPr txBox="1">
            <a:spLocks noChangeArrowheads="1"/>
          </p:cNvSpPr>
          <p:nvPr/>
        </p:nvSpPr>
        <p:spPr bwMode="auto">
          <a:xfrm>
            <a:off x="4618" y="533400"/>
            <a:ext cx="7345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7030A0"/>
                </a:solidFill>
              </a:rPr>
              <a:t>Resources </a:t>
            </a:r>
            <a:endParaRPr lang="en-GB" altLang="en-US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216">
            <a:off x="3512013" y="1564739"/>
            <a:ext cx="1631319" cy="198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17" y="4648200"/>
            <a:ext cx="3213981" cy="21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491" y="2891164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32" y="974595"/>
            <a:ext cx="238636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Image result for partnership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601176"/>
            <a:ext cx="389572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68900"/>
            <a:ext cx="122555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578850" cy="85090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7030A0"/>
                </a:solidFill>
              </a:rPr>
              <a:t>Top tips……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544616"/>
          </a:xfrm>
        </p:spPr>
        <p:txBody>
          <a:bodyPr/>
          <a:lstStyle/>
          <a:p>
            <a:pPr eaLnBrk="1" hangingPunct="1">
              <a:buClr>
                <a:srgbClr val="7030A0"/>
              </a:buClr>
              <a:buFont typeface="Arial" charset="0"/>
              <a:buChar char="•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Take a population based approach – ACP for all who want it !</a:t>
            </a:r>
          </a:p>
          <a:p>
            <a:pPr marL="0" indent="0" eaLnBrk="1" hangingPunct="1">
              <a:buClr>
                <a:srgbClr val="7030A0"/>
              </a:buClr>
              <a:buNone/>
              <a:defRPr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7030A0"/>
              </a:buClr>
              <a:buFont typeface="Arial" charset="0"/>
              <a:buChar char="•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Take opportunities as they arise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>
                <a:srgbClr val="7030A0"/>
              </a:buClr>
              <a:buNone/>
              <a:defRPr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7030A0"/>
              </a:buClr>
              <a:buFont typeface="Arial" charset="0"/>
              <a:buChar char="•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 with the flow – Never insist on an ACP discussion</a:t>
            </a:r>
          </a:p>
          <a:p>
            <a:pPr eaLnBrk="1" hangingPunct="1">
              <a:buClr>
                <a:srgbClr val="7030A0"/>
              </a:buClr>
              <a:buFont typeface="Arial" charset="0"/>
              <a:buChar char="•"/>
              <a:defRPr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7030A0"/>
              </a:buClr>
              <a:buFont typeface="Arial" charset="0"/>
              <a:buChar char="•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expect a person to rush into making plans –                            ACP is a process not an event</a:t>
            </a:r>
          </a:p>
          <a:p>
            <a:pPr marL="0" indent="0" eaLnBrk="1" hangingPunct="1">
              <a:buClr>
                <a:srgbClr val="7030A0"/>
              </a:buClr>
              <a:buNone/>
              <a:defRPr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7030A0"/>
              </a:buClr>
              <a:buFont typeface="Arial" charset="0"/>
              <a:buChar char="•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variety of resources/approaches </a:t>
            </a:r>
          </a:p>
          <a:p>
            <a:pPr eaLnBrk="1" hangingPunct="1">
              <a:buClr>
                <a:srgbClr val="7030A0"/>
              </a:buClr>
              <a:buFont typeface="Arial" charset="0"/>
              <a:buChar char="•"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7030A0"/>
              </a:buClr>
              <a:buFont typeface="Arial" charset="0"/>
              <a:buChar char="•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 in collaboration</a:t>
            </a:r>
          </a:p>
          <a:p>
            <a:pPr eaLnBrk="1" hangingPunct="1">
              <a:buClr>
                <a:srgbClr val="7030A0"/>
              </a:buClr>
              <a:buFont typeface="Arial" charset="0"/>
              <a:buChar char="•"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7030A0"/>
              </a:buClr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Share success and learning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7030A0"/>
              </a:buClr>
              <a:buFont typeface="Arial" charset="0"/>
              <a:buChar char="•"/>
              <a:defRPr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400" dirty="0"/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632">
            <a:off x="6154586" y="3423142"/>
            <a:ext cx="1997271" cy="247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73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85090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7030A0"/>
                </a:solidFill>
              </a:rPr>
              <a:t>References and resources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9145016" cy="587727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Abel J, Pring </a:t>
            </a:r>
            <a:r>
              <a:rPr lang="en-GB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A,Rich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A, Malik T, Verne J (2013) The impact of advance care planning of place of death, a hospice retrospective cohort study. </a:t>
            </a:r>
            <a:r>
              <a:rPr lang="en-GB" alt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BMJ Supportive &amp; Palliative Care</a:t>
            </a:r>
            <a:r>
              <a:rPr lang="en-GB" alt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3:168-173</a:t>
            </a:r>
          </a:p>
          <a:p>
            <a:pPr marL="0" indent="0" eaLnBrk="1" hangingPunct="1">
              <a:buNone/>
            </a:pP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DCA- Department of Constitutional Affairs (2005) </a:t>
            </a:r>
            <a:r>
              <a:rPr lang="en-GB" alt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Mental Capacity Act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England: HMOS</a:t>
            </a:r>
          </a:p>
          <a:p>
            <a:pPr marL="0" indent="0" eaLnBrk="1" hangingPunct="1">
              <a:buNone/>
            </a:pP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Health (2008) </a:t>
            </a:r>
            <a:r>
              <a:rPr lang="en-GB" alt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End of Life Care Strategy: Promoting high quality care for all adults at the end of life. 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London: DH</a:t>
            </a:r>
          </a:p>
          <a:p>
            <a:pPr marL="0" indent="0" eaLnBrk="1" hangingPunct="1">
              <a:buNone/>
            </a:pPr>
            <a:r>
              <a:rPr lang="en-GB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Fretwell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en-GB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Worlock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 &amp; Gleeson A (2019). Delivering an advance care planning facilitated model. </a:t>
            </a:r>
            <a:r>
              <a:rPr lang="en-GB" alt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Journal of Palliative Nursing.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25(6)p264-273</a:t>
            </a:r>
          </a:p>
          <a:p>
            <a:pPr marL="0" indent="0" eaLnBrk="1" hangingPunct="1">
              <a:buNone/>
            </a:pP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Alliance for the Care of Dying People (2014) </a:t>
            </a:r>
            <a:r>
              <a:rPr lang="en-GB" alt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One Chance to get it right.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Available from: www.gov.uk/government/.../One_chance_to_get_it_right.pdf</a:t>
            </a:r>
          </a:p>
          <a:p>
            <a:pPr marL="0" indent="0" eaLnBrk="1" hangingPunct="1">
              <a:buNone/>
            </a:pPr>
            <a:r>
              <a:rPr lang="en-GB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Mullick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(2013). An introduction to advance care planning in practice. </a:t>
            </a:r>
            <a:r>
              <a:rPr lang="en-GB" alt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BMJ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347:f6064</a:t>
            </a:r>
          </a:p>
          <a:p>
            <a:pPr marL="0" indent="0" eaLnBrk="1" hangingPunct="1">
              <a:buNone/>
            </a:pP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NCPC (2015) </a:t>
            </a:r>
            <a:r>
              <a:rPr lang="en-GB" alt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Getting serious about prevention: enabling people to stay out of hospital at the end of life.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Available from: www.ncpc.org.uk/publication/getting-serious-about-prevention-enabling-people-stay-out-hospital-end-life</a:t>
            </a:r>
          </a:p>
          <a:p>
            <a:pPr marL="0" indent="0" eaLnBrk="1" hangingPunct="1">
              <a:buNone/>
            </a:pPr>
            <a:r>
              <a:rPr lang="en-GB" altLang="en-US" sz="12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NEoLCP</a:t>
            </a:r>
            <a:r>
              <a:rPr lang="en-GB" altLang="en-US" sz="1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(2011) </a:t>
            </a:r>
            <a:r>
              <a:rPr lang="en-GB" altLang="en-US" sz="1200" u="sng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Capacity, care planning and advance care planning in life limiting illness</a:t>
            </a:r>
            <a:r>
              <a:rPr lang="en-GB" altLang="en-US" sz="1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</a:t>
            </a:r>
            <a:r>
              <a:rPr lang="en-GB" altLang="en-US" sz="1200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NEoLCP</a:t>
            </a:r>
            <a:endParaRPr lang="en-GB" altLang="en-US" sz="12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1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NHS England (2018) </a:t>
            </a:r>
            <a:r>
              <a:rPr lang="en-GB" altLang="en-US" sz="1200" u="sng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My future wishes: Advance Care Planning for people with dementia in all care settings</a:t>
            </a:r>
          </a:p>
          <a:p>
            <a:pPr marL="0" indent="0" eaLnBrk="1" hangingPunct="1">
              <a:buNone/>
            </a:pPr>
            <a:r>
              <a:rPr lang="en-GB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Available from: https://www.england.nhs.uk/wp-content/uploads/2018/04/my-future-wishes-advance-care-planning-for-people-with-dementia.pdf</a:t>
            </a:r>
            <a:endParaRPr lang="en-GB" altLang="en-US" sz="12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NICE (2015) </a:t>
            </a:r>
            <a:r>
              <a:rPr lang="en-GB" alt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Care of dying adults in the last days of life 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Available at  www.nice.org.uk/guidance/ng31</a:t>
            </a:r>
          </a:p>
          <a:p>
            <a:pPr marL="0" indent="0" eaLnBrk="1" hangingPunct="1">
              <a:buNone/>
            </a:pP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National Statistics (2015). Available from:  www.endoflifecare-intelligence.org.uk/data_sources/place_of_death</a:t>
            </a:r>
          </a:p>
          <a:p>
            <a:pPr marL="0" indent="0" eaLnBrk="1" hangingPunct="1">
              <a:buNone/>
            </a:pP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National Statistics (2016). </a:t>
            </a:r>
            <a:r>
              <a:rPr lang="en-GB" alt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Bereavement Survey (VOICES) 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from: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www.ons.gov.uk/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rel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/subnational...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-of...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voices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index.html</a:t>
            </a:r>
          </a:p>
          <a:p>
            <a:pPr marL="0" indent="0" eaLnBrk="1" hangingPunct="1">
              <a:buNone/>
            </a:pP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Choice in End of Life Care Programme Board (2015) </a:t>
            </a:r>
            <a:r>
              <a:rPr lang="en-GB" alt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Important to Me. A Review of Choice in End of Life  Care 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Available from:  www.gov.uk/government/uploads/system/uploads/attachment_data/file/407244/CHOICE_REVIEW_FINAL_for_web.pdf</a:t>
            </a:r>
          </a:p>
          <a:p>
            <a:pPr marL="0" indent="0" eaLnBrk="1" hangingPunct="1">
              <a:buNone/>
            </a:pP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Thomas K, Lobo B, </a:t>
            </a:r>
            <a:r>
              <a:rPr lang="en-GB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Detering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K (2018). </a:t>
            </a:r>
            <a:r>
              <a:rPr lang="en-GB" alt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Advance Care Planning in End of Life Care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(2</a:t>
            </a:r>
            <a:r>
              <a:rPr lang="en-GB" alt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edn) Oxford</a:t>
            </a: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Oxford University Press </a:t>
            </a:r>
          </a:p>
          <a:p>
            <a:pPr marL="0" indent="0" eaLnBrk="1" hangingPunct="1">
              <a:buNone/>
            </a:pP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www.ageuk.org.uk/latest-news/dying-wishes/?print=on</a:t>
            </a:r>
            <a:endParaRPr lang="en-GB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www.dyingmatters.org</a:t>
            </a:r>
            <a:endParaRPr lang="en-GB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www.e-lfh.org.uk</a:t>
            </a:r>
            <a:endParaRPr lang="en-GB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www.gov.uk/power-of-attorney</a:t>
            </a:r>
            <a:endParaRPr lang="en-GB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GB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GB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200" dirty="0" smtClean="0"/>
          </a:p>
          <a:p>
            <a:pPr eaLnBrk="1" hangingPunct="1"/>
            <a:endParaRPr lang="en-GB" altLang="de-DE" sz="1200" dirty="0" smtClean="0"/>
          </a:p>
          <a:p>
            <a:pPr eaLnBrk="1" hangingPunct="1"/>
            <a:endParaRPr lang="en-GB" altLang="de-DE" sz="1200" dirty="0" smtClean="0"/>
          </a:p>
          <a:p>
            <a:pPr eaLnBrk="1" hangingPunct="1"/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0743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this session…</a:t>
            </a:r>
            <a:endParaRPr lang="en-GB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Refresh regarding the definition &amp; elements of ACP</a:t>
            </a:r>
          </a:p>
          <a:p>
            <a:pPr>
              <a:buClr>
                <a:srgbClr val="7030A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Gold Standards &amp; ACP</a:t>
            </a:r>
          </a:p>
          <a:p>
            <a:pPr>
              <a:buClr>
                <a:srgbClr val="7030A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Sharing experience of introducing ACP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solutions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lvl="1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 tips….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0" y="404813"/>
            <a:ext cx="4175125" cy="738187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892F71"/>
                </a:solidFill>
              </a:rPr>
              <a:t>  </a:t>
            </a:r>
            <a:r>
              <a:rPr lang="en-GB" altLang="en-US" sz="2800" b="1" dirty="0" smtClean="0">
                <a:solidFill>
                  <a:srgbClr val="7030A0"/>
                </a:solidFill>
              </a:rPr>
              <a:t>Advance Care Planning</a:t>
            </a:r>
            <a:endParaRPr lang="en-US" altLang="en-US" sz="2800" b="1" dirty="0" smtClean="0">
              <a:solidFill>
                <a:srgbClr val="7030A0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163513" y="1628775"/>
            <a:ext cx="8816975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altLang="en-US" sz="2400" dirty="0" smtClean="0"/>
              <a:t>   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process</a:t>
            </a:r>
            <a:r>
              <a:rPr lang="en-GB" alt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discussion &amp; review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to help an individual who has </a:t>
            </a:r>
            <a:r>
              <a:rPr lang="en-GB" alt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alt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anticipate how their condition may affect them in the </a:t>
            </a:r>
            <a:r>
              <a:rPr lang="en-GB" alt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&amp;, if they wish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set on </a:t>
            </a:r>
            <a:r>
              <a:rPr lang="en-GB" alt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choices or decisions relating to their care &amp; treatment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…so that these can then be referred to by their carers (whether professional or family carers)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in the event that they </a:t>
            </a:r>
            <a:r>
              <a:rPr lang="en-GB" alt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lose capacity</a:t>
            </a:r>
            <a:r>
              <a:rPr lang="en-GB" alt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decide once their illness progresses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GB" altLang="en-US" sz="2400" dirty="0" smtClean="0"/>
              <a:t>   						                                                          </a:t>
            </a:r>
            <a:endParaRPr lang="en-GB" altLang="en-US" sz="12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(NEoLCP, 2011)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7812088" y="6456363"/>
            <a:ext cx="14763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rgbClr val="007AC3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FF9933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000">
                <a:solidFill>
                  <a:srgbClr val="007AC3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200" dirty="0" smtClean="0">
                <a:solidFill>
                  <a:schemeClr val="tx1"/>
                </a:solidFill>
                <a:latin typeface="+mn-lt"/>
              </a:rPr>
              <a:t>      </a:t>
            </a:r>
            <a:endParaRPr lang="en-US" altLang="en-US" sz="14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5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ACP &amp; Mental Capacity Act</a:t>
            </a:r>
            <a:endParaRPr lang="en-GB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Organization Chart 5"/>
          <p:cNvGrpSpPr>
            <a:grpSpLocks/>
          </p:cNvGrpSpPr>
          <p:nvPr/>
        </p:nvGrpSpPr>
        <p:grpSpPr bwMode="auto">
          <a:xfrm>
            <a:off x="1136362" y="1828800"/>
            <a:ext cx="6555720" cy="2424685"/>
            <a:chOff x="1134" y="1272"/>
            <a:chExt cx="2880" cy="516"/>
          </a:xfrm>
          <a:solidFill>
            <a:srgbClr val="FFFF00"/>
          </a:solidFill>
        </p:grpSpPr>
        <p:cxnSp>
          <p:nvCxnSpPr>
            <p:cNvPr id="5" name="_s1028"/>
            <p:cNvCxnSpPr>
              <a:cxnSpLocks noChangeShapeType="1"/>
              <a:stCxn id="11" idx="0"/>
              <a:endCxn id="8" idx="2"/>
            </p:cNvCxnSpPr>
            <p:nvPr/>
          </p:nvCxnSpPr>
          <p:spPr bwMode="auto">
            <a:xfrm rot="16200000" flipV="1">
              <a:off x="2988" y="1026"/>
              <a:ext cx="181" cy="100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6" name="_s1029"/>
            <p:cNvCxnSpPr>
              <a:cxnSpLocks noChangeShapeType="1"/>
              <a:stCxn id="10" idx="0"/>
              <a:endCxn id="8" idx="2"/>
            </p:cNvCxnSpPr>
            <p:nvPr/>
          </p:nvCxnSpPr>
          <p:spPr bwMode="auto">
            <a:xfrm flipV="1">
              <a:off x="2574" y="1439"/>
              <a:ext cx="0" cy="182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" name="_s1030"/>
            <p:cNvCxnSpPr>
              <a:cxnSpLocks noChangeShapeType="1"/>
              <a:stCxn id="9" idx="0"/>
              <a:endCxn id="8" idx="2"/>
            </p:cNvCxnSpPr>
            <p:nvPr/>
          </p:nvCxnSpPr>
          <p:spPr bwMode="auto">
            <a:xfrm rot="5400000" flipH="1" flipV="1">
              <a:off x="1979" y="1026"/>
              <a:ext cx="181" cy="100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8" name="_s1031"/>
            <p:cNvSpPr>
              <a:spLocks noChangeArrowheads="1"/>
            </p:cNvSpPr>
            <p:nvPr/>
          </p:nvSpPr>
          <p:spPr bwMode="auto">
            <a:xfrm>
              <a:off x="2142" y="1272"/>
              <a:ext cx="864" cy="167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GB" altLang="de-DE" sz="1800" b="1" dirty="0" smtClean="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rPr>
                <a:t>Advance Care </a:t>
              </a:r>
            </a:p>
            <a:p>
              <a:pPr algn="ctr" eaLnBrk="1" hangingPunct="1"/>
              <a:r>
                <a:rPr lang="en-GB" altLang="de-DE" sz="1800" b="1" dirty="0" smtClean="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rPr>
                <a:t>Planning</a:t>
              </a:r>
              <a:endParaRPr lang="en-US" altLang="de-DE" sz="18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_s1032"/>
            <p:cNvSpPr>
              <a:spLocks noChangeArrowheads="1"/>
            </p:cNvSpPr>
            <p:nvPr/>
          </p:nvSpPr>
          <p:spPr bwMode="auto">
            <a:xfrm>
              <a:off x="1134" y="1620"/>
              <a:ext cx="864" cy="16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GB" altLang="de-DE" sz="1600" b="1" dirty="0" smtClean="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rPr>
                <a:t>Advance statement </a:t>
              </a:r>
            </a:p>
            <a:p>
              <a:pPr algn="ctr" eaLnBrk="1" hangingPunct="1"/>
              <a:r>
                <a:rPr lang="en-GB" altLang="de-DE" sz="1600" b="1" dirty="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rPr>
                <a:t>o</a:t>
              </a:r>
              <a:r>
                <a:rPr lang="en-GB" altLang="de-DE" sz="1600" b="1" dirty="0" smtClean="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rPr>
                <a:t>f wishes &amp; </a:t>
              </a:r>
            </a:p>
            <a:p>
              <a:pPr algn="ctr" eaLnBrk="1" hangingPunct="1"/>
              <a:r>
                <a:rPr lang="en-GB" altLang="de-DE" sz="1600" b="1" dirty="0" smtClean="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rPr>
                <a:t>preferences</a:t>
              </a:r>
              <a:endParaRPr lang="en-US" altLang="de-DE" sz="16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_s1033"/>
            <p:cNvSpPr>
              <a:spLocks noChangeArrowheads="1"/>
            </p:cNvSpPr>
            <p:nvPr/>
          </p:nvSpPr>
          <p:spPr bwMode="auto">
            <a:xfrm>
              <a:off x="2142" y="1621"/>
              <a:ext cx="864" cy="167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GB" altLang="de-DE" sz="1600" b="1" dirty="0" smtClean="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rPr>
                <a:t>Advance Decision </a:t>
              </a:r>
            </a:p>
            <a:p>
              <a:pPr algn="ctr" eaLnBrk="1" hangingPunct="1"/>
              <a:r>
                <a:rPr lang="en-GB" altLang="de-DE" sz="1600" b="1" dirty="0" smtClean="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rPr>
                <a:t>to Refuse Treatment</a:t>
              </a:r>
              <a:endParaRPr lang="en-US" altLang="de-DE" sz="16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_s1034"/>
            <p:cNvSpPr>
              <a:spLocks noChangeArrowheads="1"/>
            </p:cNvSpPr>
            <p:nvPr/>
          </p:nvSpPr>
          <p:spPr bwMode="auto">
            <a:xfrm>
              <a:off x="3150" y="1620"/>
              <a:ext cx="864" cy="167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GB" altLang="de-DE" sz="1600" b="1" dirty="0" smtClean="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rPr>
                <a:t>Lasting Power of </a:t>
              </a:r>
            </a:p>
            <a:p>
              <a:pPr algn="ctr" eaLnBrk="1" hangingPunct="1"/>
              <a:r>
                <a:rPr lang="en-GB" altLang="de-DE" sz="1600" b="1" dirty="0" smtClean="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rPr>
                <a:t>Attorney</a:t>
              </a:r>
              <a:endParaRPr lang="en-US" altLang="de-DE" sz="16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2" name="Text Placeholder 2"/>
          <p:cNvSpPr txBox="1">
            <a:spLocks/>
          </p:cNvSpPr>
          <p:nvPr/>
        </p:nvSpPr>
        <p:spPr>
          <a:xfrm>
            <a:off x="4688111" y="6019800"/>
            <a:ext cx="4041228" cy="6463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charset="0"/>
              <a:buNone/>
            </a:pPr>
            <a:r>
              <a:rPr lang="en-GB" sz="1800" b="1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blue</a:t>
            </a:r>
            <a:r>
              <a:rPr lang="en-GB" sz="1800" b="1" dirty="0" smtClean="0">
                <a:solidFill>
                  <a:prstClr val="black"/>
                </a:solidFill>
              </a:rPr>
              <a:t> = advisory; </a:t>
            </a:r>
            <a:r>
              <a:rPr lang="en-GB" sz="1800" b="1" dirty="0" smtClean="0">
                <a:solidFill>
                  <a:srgbClr val="7030A0"/>
                </a:solidFill>
              </a:rPr>
              <a:t>purple </a:t>
            </a:r>
            <a:r>
              <a:rPr lang="en-GB" sz="1800" b="1" dirty="0" smtClean="0">
                <a:solidFill>
                  <a:prstClr val="black"/>
                </a:solidFill>
              </a:rPr>
              <a:t>= legally binding</a:t>
            </a:r>
            <a:endParaRPr lang="en-GB" sz="18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4681" y="4248786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What you </a:t>
            </a:r>
            <a:r>
              <a:rPr lang="en-GB" sz="1800" b="1" dirty="0" smtClean="0">
                <a:solidFill>
                  <a:prstClr val="black"/>
                </a:solidFill>
                <a:latin typeface="Calibri"/>
              </a:rPr>
              <a:t>do</a:t>
            </a: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 want 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8684" y="423951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What you </a:t>
            </a:r>
            <a:r>
              <a:rPr lang="en-GB" sz="1800" b="1" dirty="0" smtClean="0">
                <a:solidFill>
                  <a:prstClr val="black"/>
                </a:solidFill>
                <a:latin typeface="Calibri"/>
              </a:rPr>
              <a:t>don’t</a:t>
            </a: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 want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0002" y="4250975"/>
            <a:ext cx="185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Who you want to speak for you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2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/>
            <a:r>
              <a:rPr lang="en-GB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GB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legacy &amp; assets?</a:t>
            </a:r>
            <a:endParaRPr lang="en-GB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legacy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information that is available about someone after their death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social media profiles, photos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assets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possessions that are made from computer code &amp; exists in different forms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6404"/>
            <a:ext cx="3561206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619">
            <a:off x="6497540" y="3672846"/>
            <a:ext cx="2509221" cy="250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6303447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n-lt"/>
              </a:rPr>
              <a:t>www.DigitalLegacyAssociation.org</a:t>
            </a:r>
            <a:endParaRPr lang="en-GB" sz="1800" dirty="0">
              <a:latin typeface="+mn-lt"/>
            </a:endParaRPr>
          </a:p>
        </p:txBody>
      </p:sp>
      <p:pic>
        <p:nvPicPr>
          <p:cNvPr id="1026" name="Picture 2" descr="Image result for facebook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95901"/>
            <a:ext cx="2633348" cy="26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3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438" y="908050"/>
            <a:ext cx="9324976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prstClr val="white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2041236"/>
            <a:ext cx="6400800" cy="1752600"/>
          </a:xfrm>
        </p:spPr>
        <p:txBody>
          <a:bodyPr/>
          <a:lstStyle/>
          <a:p>
            <a:pPr algn="l"/>
            <a:r>
              <a:rPr lang="en-GB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‘its where I’ve told them all what’s important to me &amp; they are going to try to make it happen… I can rest with that’</a:t>
            </a:r>
            <a:endParaRPr lang="en-GB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1911350" cy="263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27" y="45706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Janet’s Definition of ACP</a:t>
            </a:r>
            <a:endParaRPr lang="en-GB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688" y="1592263"/>
            <a:ext cx="8229600" cy="45259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en-US" altLang="en-US" sz="2800" dirty="0" smtClean="0">
              <a:solidFill>
                <a:srgbClr val="007AC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endParaRPr lang="en-US" altLang="en-US" sz="2800" dirty="0" smtClean="0">
              <a:solidFill>
                <a:srgbClr val="007AC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endParaRPr lang="en-US" altLang="en-US" sz="2800" dirty="0" smtClean="0">
              <a:solidFill>
                <a:srgbClr val="007AC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 smtClean="0"/>
              <a:t>						</a:t>
            </a:r>
            <a:endParaRPr lang="en-US" altLang="en-US" sz="1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					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4" y="1196973"/>
            <a:ext cx="1683245" cy="2391901"/>
          </a:xfrm>
          <a:prstGeom prst="rect">
            <a:avLst/>
          </a:prstGeom>
          <a:noFill/>
          <a:ln w="9525">
            <a:solidFill>
              <a:schemeClr val="tx1">
                <a:alpha val="79999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49" y="4191711"/>
            <a:ext cx="1818493" cy="255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90977"/>
            <a:ext cx="1671846" cy="235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77">
            <a:off x="6896465" y="1525992"/>
            <a:ext cx="2019951" cy="282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05" y="4191000"/>
            <a:ext cx="2386845" cy="2540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8874"/>
            <a:ext cx="2449158" cy="182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6623" y="3886200"/>
            <a:ext cx="1769458" cy="2438757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554" y="434048"/>
            <a:ext cx="358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drivers</a:t>
            </a:r>
            <a:endParaRPr lang="en-GB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194">
            <a:off x="4641126" y="1127418"/>
            <a:ext cx="1810533" cy="2560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438" y="908050"/>
            <a:ext cx="9324976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440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77636"/>
            <a:ext cx="226407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751">
            <a:off x="3663130" y="3369247"/>
            <a:ext cx="2274939" cy="32213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863436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ACP discussions (or best interest discussions)  are offered to every resident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483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‘Must Do’ Key Task</a:t>
            </a:r>
            <a:endParaRPr lang="en-GB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1"/>
            <a:ext cx="3720704" cy="403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9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aylor1\AppData\Local\Microsoft\Windows\Temporary Internet Files\Content.Outlook\9BZX7T8R\IMG_58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" y="1219200"/>
            <a:ext cx="4752528" cy="70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516374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 </a:t>
            </a:r>
            <a:r>
              <a:rPr lang="en-GB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Marshall@hypoxicchicken</a:t>
            </a: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</a:t>
            </a:r>
            <a:endParaRPr lang="en-GB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9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689</Words>
  <Application>Microsoft Office PowerPoint</Application>
  <PresentationFormat>On-screen Show (4:3)</PresentationFormat>
  <Paragraphs>106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1_Office Theme</vt:lpstr>
      <vt:lpstr>2_Office Theme</vt:lpstr>
      <vt:lpstr>3_Office Theme</vt:lpstr>
      <vt:lpstr> Introducing Advance Care Planning Workshop </vt:lpstr>
      <vt:lpstr>During this session…</vt:lpstr>
      <vt:lpstr>  Advance Care Planning</vt:lpstr>
      <vt:lpstr>ACP &amp; Mental Capacity Act</vt:lpstr>
      <vt:lpstr>Digital legacy &amp; assets?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tips……</vt:lpstr>
      <vt:lpstr>References and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Towards the End of Life - short course for Registered Nurses</dc:title>
  <dc:creator>Taylor Amanda</dc:creator>
  <cp:lastModifiedBy>Taylor Amanda</cp:lastModifiedBy>
  <cp:revision>27</cp:revision>
  <cp:lastPrinted>2019-08-30T13:28:51Z</cp:lastPrinted>
  <dcterms:created xsi:type="dcterms:W3CDTF">2006-08-16T00:00:00Z</dcterms:created>
  <dcterms:modified xsi:type="dcterms:W3CDTF">2019-09-24T12:22:25Z</dcterms:modified>
</cp:coreProperties>
</file>